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368" r:id="rId2"/>
    <p:sldId id="369" r:id="rId3"/>
    <p:sldId id="260" r:id="rId4"/>
    <p:sldId id="258" r:id="rId5"/>
    <p:sldId id="257" r:id="rId6"/>
    <p:sldId id="261" r:id="rId7"/>
    <p:sldId id="259" r:id="rId8"/>
    <p:sldId id="264" r:id="rId9"/>
    <p:sldId id="265" r:id="rId10"/>
    <p:sldId id="280" r:id="rId11"/>
    <p:sldId id="317" r:id="rId12"/>
    <p:sldId id="281" r:id="rId13"/>
    <p:sldId id="310" r:id="rId14"/>
    <p:sldId id="309" r:id="rId15"/>
    <p:sldId id="313" r:id="rId16"/>
    <p:sldId id="291" r:id="rId17"/>
    <p:sldId id="311" r:id="rId18"/>
    <p:sldId id="314" r:id="rId19"/>
    <p:sldId id="283" r:id="rId20"/>
    <p:sldId id="312" r:id="rId21"/>
    <p:sldId id="282" r:id="rId22"/>
    <p:sldId id="285" r:id="rId23"/>
    <p:sldId id="286" r:id="rId24"/>
    <p:sldId id="318" r:id="rId25"/>
    <p:sldId id="290" r:id="rId26"/>
    <p:sldId id="364" r:id="rId27"/>
    <p:sldId id="372" r:id="rId28"/>
    <p:sldId id="320" r:id="rId29"/>
    <p:sldId id="266" r:id="rId30"/>
    <p:sldId id="321" r:id="rId31"/>
    <p:sldId id="322" r:id="rId32"/>
    <p:sldId id="323" r:id="rId33"/>
    <p:sldId id="276" r:id="rId34"/>
    <p:sldId id="324" r:id="rId35"/>
    <p:sldId id="325" r:id="rId36"/>
    <p:sldId id="268" r:id="rId37"/>
    <p:sldId id="326" r:id="rId38"/>
    <p:sldId id="267" r:id="rId39"/>
    <p:sldId id="270" r:id="rId40"/>
    <p:sldId id="272" r:id="rId41"/>
    <p:sldId id="273" r:id="rId42"/>
    <p:sldId id="275" r:id="rId43"/>
    <p:sldId id="365" r:id="rId44"/>
    <p:sldId id="328" r:id="rId45"/>
    <p:sldId id="329" r:id="rId46"/>
    <p:sldId id="296" r:id="rId47"/>
    <p:sldId id="330" r:id="rId48"/>
    <p:sldId id="331" r:id="rId49"/>
    <p:sldId id="332" r:id="rId50"/>
    <p:sldId id="333" r:id="rId51"/>
    <p:sldId id="334" r:id="rId52"/>
    <p:sldId id="335" r:id="rId53"/>
    <p:sldId id="298" r:id="rId54"/>
    <p:sldId id="297" r:id="rId55"/>
    <p:sldId id="300" r:id="rId56"/>
    <p:sldId id="301" r:id="rId57"/>
    <p:sldId id="303" r:id="rId58"/>
    <p:sldId id="306" r:id="rId59"/>
    <p:sldId id="366" r:id="rId60"/>
    <p:sldId id="337" r:id="rId61"/>
    <p:sldId id="338" r:id="rId62"/>
    <p:sldId id="339" r:id="rId63"/>
    <p:sldId id="341" r:id="rId64"/>
    <p:sldId id="343" r:id="rId65"/>
    <p:sldId id="344" r:id="rId66"/>
    <p:sldId id="345" r:id="rId67"/>
    <p:sldId id="346" r:id="rId68"/>
    <p:sldId id="347" r:id="rId69"/>
    <p:sldId id="348" r:id="rId70"/>
    <p:sldId id="349" r:id="rId71"/>
    <p:sldId id="350" r:id="rId72"/>
    <p:sldId id="351" r:id="rId73"/>
    <p:sldId id="352" r:id="rId74"/>
    <p:sldId id="367" r:id="rId75"/>
    <p:sldId id="353" r:id="rId76"/>
    <p:sldId id="354" r:id="rId77"/>
    <p:sldId id="355" r:id="rId78"/>
    <p:sldId id="356" r:id="rId79"/>
    <p:sldId id="357" r:id="rId80"/>
    <p:sldId id="358" r:id="rId81"/>
    <p:sldId id="359" r:id="rId82"/>
    <p:sldId id="373" r:id="rId83"/>
    <p:sldId id="374" r:id="rId84"/>
    <p:sldId id="371" r:id="rId8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5FF480-6387-4E72-83DA-E6038C7DFAC7}">
          <p14:sldIdLst>
            <p14:sldId id="368"/>
            <p14:sldId id="369"/>
            <p14:sldId id="260"/>
            <p14:sldId id="258"/>
            <p14:sldId id="257"/>
            <p14:sldId id="261"/>
            <p14:sldId id="259"/>
            <p14:sldId id="264"/>
            <p14:sldId id="265"/>
          </p14:sldIdLst>
        </p14:section>
        <p14:section name="30-39 Spirit Drinkers" id="{287BF3A3-83C6-4E02-93C3-97C6F3FD2B0B}">
          <p14:sldIdLst>
            <p14:sldId id="280"/>
            <p14:sldId id="317"/>
            <p14:sldId id="281"/>
            <p14:sldId id="310"/>
            <p14:sldId id="309"/>
            <p14:sldId id="313"/>
            <p14:sldId id="291"/>
            <p14:sldId id="311"/>
            <p14:sldId id="314"/>
            <p14:sldId id="283"/>
            <p14:sldId id="312"/>
            <p14:sldId id="282"/>
            <p14:sldId id="285"/>
            <p14:sldId id="286"/>
            <p14:sldId id="318"/>
            <p14:sldId id="290"/>
            <p14:sldId id="364"/>
            <p14:sldId id="372"/>
            <p14:sldId id="320"/>
            <p14:sldId id="266"/>
            <p14:sldId id="321"/>
            <p14:sldId id="322"/>
            <p14:sldId id="323"/>
            <p14:sldId id="276"/>
            <p14:sldId id="324"/>
            <p14:sldId id="325"/>
            <p14:sldId id="268"/>
            <p14:sldId id="326"/>
            <p14:sldId id="267"/>
            <p14:sldId id="270"/>
            <p14:sldId id="272"/>
            <p14:sldId id="273"/>
            <p14:sldId id="275"/>
            <p14:sldId id="365"/>
            <p14:sldId id="328"/>
            <p14:sldId id="329"/>
            <p14:sldId id="296"/>
            <p14:sldId id="330"/>
            <p14:sldId id="331"/>
            <p14:sldId id="332"/>
            <p14:sldId id="333"/>
            <p14:sldId id="334"/>
            <p14:sldId id="335"/>
            <p14:sldId id="298"/>
            <p14:sldId id="297"/>
            <p14:sldId id="300"/>
            <p14:sldId id="301"/>
            <p14:sldId id="303"/>
            <p14:sldId id="306"/>
            <p14:sldId id="366"/>
            <p14:sldId id="337"/>
            <p14:sldId id="338"/>
            <p14:sldId id="339"/>
            <p14:sldId id="341"/>
            <p14:sldId id="343"/>
            <p14:sldId id="344"/>
            <p14:sldId id="345"/>
            <p14:sldId id="346"/>
            <p14:sldId id="347"/>
            <p14:sldId id="348"/>
            <p14:sldId id="349"/>
            <p14:sldId id="350"/>
            <p14:sldId id="351"/>
            <p14:sldId id="352"/>
            <p14:sldId id="367"/>
            <p14:sldId id="353"/>
            <p14:sldId id="354"/>
            <p14:sldId id="355"/>
            <p14:sldId id="356"/>
            <p14:sldId id="357"/>
            <p14:sldId id="358"/>
            <p14:sldId id="359"/>
            <p14:sldId id="373"/>
            <p14:sldId id="374"/>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5" autoAdjust="0"/>
    <p:restoredTop sz="89344" autoAdjust="0"/>
  </p:normalViewPr>
  <p:slideViewPr>
    <p:cSldViewPr snapToGrid="0">
      <p:cViewPr varScale="1">
        <p:scale>
          <a:sx n="102" d="100"/>
          <a:sy n="102" d="100"/>
        </p:scale>
        <p:origin x="8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Age</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Drinks at Home</c:v>
                </c:pt>
              </c:strCache>
            </c:strRef>
          </c:tx>
          <c:spPr>
            <a:solidFill>
              <a:schemeClr val="accent1"/>
            </a:solidFill>
            <a:ln>
              <a:noFill/>
            </a:ln>
            <a:effectLst/>
          </c:spPr>
          <c:invertIfNegative val="0"/>
          <c:cat>
            <c:strRef>
              <c:f>Sheet1!$A$2:$A$14</c:f>
              <c:strCache>
                <c:ptCount val="13"/>
                <c:pt idx="0">
                  <c:v>21* </c:v>
                </c:pt>
                <c:pt idx="1">
                  <c:v>22-24</c:v>
                </c:pt>
                <c:pt idx="2">
                  <c:v>25-29</c:v>
                </c:pt>
                <c:pt idx="3">
                  <c:v>30-34</c:v>
                </c:pt>
                <c:pt idx="4">
                  <c:v>35-39 *</c:v>
                </c:pt>
                <c:pt idx="5">
                  <c:v>40-44 *</c:v>
                </c:pt>
                <c:pt idx="6">
                  <c:v>45-49</c:v>
                </c:pt>
                <c:pt idx="7">
                  <c:v>50-54</c:v>
                </c:pt>
                <c:pt idx="8">
                  <c:v>55-59</c:v>
                </c:pt>
                <c:pt idx="9">
                  <c:v>60-64</c:v>
                </c:pt>
                <c:pt idx="10">
                  <c:v>65-69</c:v>
                </c:pt>
                <c:pt idx="11">
                  <c:v>70-74</c:v>
                </c:pt>
                <c:pt idx="12">
                  <c:v>75+</c:v>
                </c:pt>
              </c:strCache>
            </c:strRef>
          </c:cat>
          <c:val>
            <c:numRef>
              <c:f>Sheet1!$B$2:$B$14</c:f>
              <c:numCache>
                <c:formatCode>0.0%</c:formatCode>
                <c:ptCount val="13"/>
                <c:pt idx="0">
                  <c:v>1.0339712011495588E-2</c:v>
                </c:pt>
                <c:pt idx="1">
                  <c:v>0.10587297416263909</c:v>
                </c:pt>
                <c:pt idx="2">
                  <c:v>0.10368317938244462</c:v>
                </c:pt>
                <c:pt idx="3">
                  <c:v>0.12766559006376457</c:v>
                </c:pt>
                <c:pt idx="4">
                  <c:v>3.1104510311993083E-2</c:v>
                </c:pt>
                <c:pt idx="5">
                  <c:v>6.2383649827976367E-2</c:v>
                </c:pt>
                <c:pt idx="6">
                  <c:v>9.7729709472442375E-2</c:v>
                </c:pt>
                <c:pt idx="7">
                  <c:v>0.11815190190606388</c:v>
                </c:pt>
                <c:pt idx="8">
                  <c:v>0.11787138642282882</c:v>
                </c:pt>
                <c:pt idx="9">
                  <c:v>6.225503403329153E-2</c:v>
                </c:pt>
                <c:pt idx="10">
                  <c:v>6.1099155016404047E-2</c:v>
                </c:pt>
                <c:pt idx="11">
                  <c:v>5.1078210599493731E-2</c:v>
                </c:pt>
                <c:pt idx="12">
                  <c:v>4.5389179198390979E-2</c:v>
                </c:pt>
              </c:numCache>
            </c:numRef>
          </c:val>
          <c:extLst>
            <c:ext xmlns:c16="http://schemas.microsoft.com/office/drawing/2014/chart" uri="{C3380CC4-5D6E-409C-BE32-E72D297353CC}">
              <c16:uniqueId val="{00000000-F190-4BBE-A6F4-227EA0B00A48}"/>
            </c:ext>
          </c:extLst>
        </c:ser>
        <c:ser>
          <c:idx val="1"/>
          <c:order val="1"/>
          <c:tx>
            <c:strRef>
              <c:f>Sheet1!$C$1</c:f>
              <c:strCache>
                <c:ptCount val="1"/>
                <c:pt idx="0">
                  <c:v>Drinks Out </c:v>
                </c:pt>
              </c:strCache>
            </c:strRef>
          </c:tx>
          <c:spPr>
            <a:solidFill>
              <a:schemeClr val="accent3"/>
            </a:solidFill>
            <a:ln>
              <a:noFill/>
            </a:ln>
            <a:effectLst/>
          </c:spPr>
          <c:invertIfNegative val="0"/>
          <c:cat>
            <c:strRef>
              <c:f>Sheet1!$A$2:$A$14</c:f>
              <c:strCache>
                <c:ptCount val="13"/>
                <c:pt idx="0">
                  <c:v>21* </c:v>
                </c:pt>
                <c:pt idx="1">
                  <c:v>22-24</c:v>
                </c:pt>
                <c:pt idx="2">
                  <c:v>25-29</c:v>
                </c:pt>
                <c:pt idx="3">
                  <c:v>30-34</c:v>
                </c:pt>
                <c:pt idx="4">
                  <c:v>35-39 *</c:v>
                </c:pt>
                <c:pt idx="5">
                  <c:v>40-44 *</c:v>
                </c:pt>
                <c:pt idx="6">
                  <c:v>45-49</c:v>
                </c:pt>
                <c:pt idx="7">
                  <c:v>50-54</c:v>
                </c:pt>
                <c:pt idx="8">
                  <c:v>55-59</c:v>
                </c:pt>
                <c:pt idx="9">
                  <c:v>60-64</c:v>
                </c:pt>
                <c:pt idx="10">
                  <c:v>65-69</c:v>
                </c:pt>
                <c:pt idx="11">
                  <c:v>70-74</c:v>
                </c:pt>
                <c:pt idx="12">
                  <c:v>75+</c:v>
                </c:pt>
              </c:strCache>
            </c:strRef>
          </c:cat>
          <c:val>
            <c:numRef>
              <c:f>Sheet1!$C$2:$C$14</c:f>
              <c:numCache>
                <c:formatCode>0.0%</c:formatCode>
                <c:ptCount val="13"/>
                <c:pt idx="0">
                  <c:v>1.8521638884628894E-2</c:v>
                </c:pt>
                <c:pt idx="1">
                  <c:v>4.92584298092133E-2</c:v>
                </c:pt>
                <c:pt idx="2">
                  <c:v>9.1481829026857989E-2</c:v>
                </c:pt>
                <c:pt idx="3">
                  <c:v>0.10624943720776502</c:v>
                </c:pt>
                <c:pt idx="4">
                  <c:v>8.0861657964449649E-2</c:v>
                </c:pt>
                <c:pt idx="5">
                  <c:v>9.9433726637627354E-2</c:v>
                </c:pt>
                <c:pt idx="6">
                  <c:v>8.2203919322670779E-2</c:v>
                </c:pt>
                <c:pt idx="7">
                  <c:v>9.0868351700409078E-2</c:v>
                </c:pt>
                <c:pt idx="8">
                  <c:v>0.10268240820952541</c:v>
                </c:pt>
                <c:pt idx="9">
                  <c:v>8.7031362642922411E-2</c:v>
                </c:pt>
                <c:pt idx="10">
                  <c:v>7.0844962370487319E-2</c:v>
                </c:pt>
                <c:pt idx="11">
                  <c:v>4.5848216728789443E-2</c:v>
                </c:pt>
                <c:pt idx="12">
                  <c:v>5.8987264120596246E-2</c:v>
                </c:pt>
              </c:numCache>
            </c:numRef>
          </c:val>
          <c:extLst>
            <c:ext xmlns:c16="http://schemas.microsoft.com/office/drawing/2014/chart" uri="{C3380CC4-5D6E-409C-BE32-E72D297353CC}">
              <c16:uniqueId val="{00000001-F190-4BBE-A6F4-227EA0B00A48}"/>
            </c:ext>
          </c:extLst>
        </c:ser>
        <c:dLbls>
          <c:showLegendKey val="0"/>
          <c:showVal val="0"/>
          <c:showCatName val="0"/>
          <c:showSerName val="0"/>
          <c:showPercent val="0"/>
          <c:showBubbleSize val="0"/>
        </c:dLbls>
        <c:gapWidth val="219"/>
        <c:overlap val="-27"/>
        <c:axId val="557872608"/>
        <c:axId val="557873592"/>
      </c:barChart>
      <c:catAx>
        <c:axId val="557872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7873592"/>
        <c:crosses val="autoZero"/>
        <c:auto val="1"/>
        <c:lblAlgn val="ctr"/>
        <c:lblOffset val="100"/>
        <c:noMultiLvlLbl val="0"/>
      </c:catAx>
      <c:valAx>
        <c:axId val="55787359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7872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Household</a:t>
            </a:r>
            <a:r>
              <a:rPr lang="en-US" baseline="0" dirty="0"/>
              <a:t> Income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21-29</c:v>
                </c:pt>
              </c:strCache>
            </c:strRef>
          </c:tx>
          <c:spPr>
            <a:ln w="28575" cap="rnd">
              <a:solidFill>
                <a:schemeClr val="accent1">
                  <a:shade val="76000"/>
                </a:schemeClr>
              </a:solidFill>
              <a:round/>
            </a:ln>
            <a:effectLst/>
          </c:spPr>
          <c:marker>
            <c:symbol val="none"/>
          </c:marker>
          <c:cat>
            <c:strRef>
              <c:f>Sheet1!$A$2:$A$5</c:f>
              <c:strCache>
                <c:ptCount val="4"/>
                <c:pt idx="0">
                  <c:v>60K - 74,999K</c:v>
                </c:pt>
                <c:pt idx="1">
                  <c:v>75k - $99,999</c:v>
                </c:pt>
                <c:pt idx="2">
                  <c:v>$100k - $149,999</c:v>
                </c:pt>
                <c:pt idx="3">
                  <c:v>$150k - $249,999</c:v>
                </c:pt>
              </c:strCache>
            </c:strRef>
          </c:cat>
          <c:val>
            <c:numRef>
              <c:f>Sheet1!$B$2:$B$5</c:f>
              <c:numCache>
                <c:formatCode>0.00%</c:formatCode>
                <c:ptCount val="4"/>
                <c:pt idx="0" formatCode="0%">
                  <c:v>0.08</c:v>
                </c:pt>
                <c:pt idx="1">
                  <c:v>0.113</c:v>
                </c:pt>
                <c:pt idx="2">
                  <c:v>0.19900000000000001</c:v>
                </c:pt>
                <c:pt idx="3">
                  <c:v>0.128</c:v>
                </c:pt>
              </c:numCache>
            </c:numRef>
          </c:val>
          <c:smooth val="0"/>
          <c:extLst>
            <c:ext xmlns:c16="http://schemas.microsoft.com/office/drawing/2014/chart" uri="{C3380CC4-5D6E-409C-BE32-E72D297353CC}">
              <c16:uniqueId val="{00000000-F15B-4DAE-84A5-54C993C48543}"/>
            </c:ext>
          </c:extLst>
        </c:ser>
        <c:ser>
          <c:idx val="1"/>
          <c:order val="1"/>
          <c:tx>
            <c:strRef>
              <c:f>Sheet1!$C$1</c:f>
              <c:strCache>
                <c:ptCount val="1"/>
                <c:pt idx="0">
                  <c:v>30-39</c:v>
                </c:pt>
              </c:strCache>
            </c:strRef>
          </c:tx>
          <c:spPr>
            <a:ln w="28575" cap="rnd">
              <a:solidFill>
                <a:schemeClr val="accent1">
                  <a:tint val="77000"/>
                </a:schemeClr>
              </a:solidFill>
              <a:round/>
            </a:ln>
            <a:effectLst/>
          </c:spPr>
          <c:marker>
            <c:symbol val="none"/>
          </c:marker>
          <c:cat>
            <c:strRef>
              <c:f>Sheet1!$A$2:$A$5</c:f>
              <c:strCache>
                <c:ptCount val="4"/>
                <c:pt idx="0">
                  <c:v>60K - 74,999K</c:v>
                </c:pt>
                <c:pt idx="1">
                  <c:v>75k - $99,999</c:v>
                </c:pt>
                <c:pt idx="2">
                  <c:v>$100k - $149,999</c:v>
                </c:pt>
                <c:pt idx="3">
                  <c:v>$150k - $249,999</c:v>
                </c:pt>
              </c:strCache>
            </c:strRef>
          </c:cat>
          <c:val>
            <c:numRef>
              <c:f>Sheet1!$C$2:$C$5</c:f>
              <c:numCache>
                <c:formatCode>0%</c:formatCode>
                <c:ptCount val="4"/>
                <c:pt idx="0" formatCode="0.00%">
                  <c:v>0.10199999999999999</c:v>
                </c:pt>
                <c:pt idx="1">
                  <c:v>0.17699999999999999</c:v>
                </c:pt>
                <c:pt idx="2" formatCode="0.00%">
                  <c:v>0.2</c:v>
                </c:pt>
                <c:pt idx="3" formatCode="0.00%">
                  <c:v>0.129</c:v>
                </c:pt>
              </c:numCache>
            </c:numRef>
          </c:val>
          <c:smooth val="0"/>
          <c:extLst>
            <c:ext xmlns:c16="http://schemas.microsoft.com/office/drawing/2014/chart" uri="{C3380CC4-5D6E-409C-BE32-E72D297353CC}">
              <c16:uniqueId val="{00000001-F15B-4DAE-84A5-54C993C48543}"/>
            </c:ext>
          </c:extLst>
        </c:ser>
        <c:dLbls>
          <c:showLegendKey val="0"/>
          <c:showVal val="0"/>
          <c:showCatName val="0"/>
          <c:showSerName val="0"/>
          <c:showPercent val="0"/>
          <c:showBubbleSize val="0"/>
        </c:dLbls>
        <c:smooth val="0"/>
        <c:axId val="505145104"/>
        <c:axId val="446999368"/>
      </c:lineChart>
      <c:catAx>
        <c:axId val="50514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6999368"/>
        <c:crosses val="autoZero"/>
        <c:auto val="1"/>
        <c:lblAlgn val="ctr"/>
        <c:lblOffset val="100"/>
        <c:noMultiLvlLbl val="0"/>
      </c:catAx>
      <c:valAx>
        <c:axId val="4469993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5145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Age</a:t>
            </a:r>
            <a:r>
              <a:rPr lang="en-US" baseline="0" dirty="0"/>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10+ Drinks</c:v>
                </c:pt>
              </c:strCache>
            </c:strRef>
          </c:tx>
          <c:spPr>
            <a:solidFill>
              <a:schemeClr val="accent1">
                <a:shade val="76000"/>
              </a:schemeClr>
            </a:solidFill>
            <a:ln>
              <a:noFill/>
            </a:ln>
            <a:effectLst/>
          </c:spPr>
          <c:invertIfNegative val="0"/>
          <c:cat>
            <c:strRef>
              <c:f>Sheet1!$A$2:$A$14</c:f>
              <c:strCache>
                <c:ptCount val="13"/>
                <c:pt idx="0">
                  <c:v>21* </c:v>
                </c:pt>
                <c:pt idx="1">
                  <c:v>22-24</c:v>
                </c:pt>
                <c:pt idx="2">
                  <c:v>25-29</c:v>
                </c:pt>
                <c:pt idx="3">
                  <c:v>30-34</c:v>
                </c:pt>
                <c:pt idx="4">
                  <c:v>35-39 *</c:v>
                </c:pt>
                <c:pt idx="5">
                  <c:v>40-44 *</c:v>
                </c:pt>
                <c:pt idx="6">
                  <c:v>45-49</c:v>
                </c:pt>
                <c:pt idx="7">
                  <c:v>50-54</c:v>
                </c:pt>
                <c:pt idx="8">
                  <c:v>55-59</c:v>
                </c:pt>
                <c:pt idx="9">
                  <c:v>60-64</c:v>
                </c:pt>
                <c:pt idx="10">
                  <c:v>65-69</c:v>
                </c:pt>
                <c:pt idx="11">
                  <c:v>70-74</c:v>
                </c:pt>
                <c:pt idx="12">
                  <c:v>75+</c:v>
                </c:pt>
              </c:strCache>
            </c:strRef>
          </c:cat>
          <c:val>
            <c:numRef>
              <c:f>Sheet1!$B$2:$B$14</c:f>
              <c:numCache>
                <c:formatCode>0.0%</c:formatCode>
                <c:ptCount val="13"/>
                <c:pt idx="0">
                  <c:v>2.1000000000000001E-2</c:v>
                </c:pt>
                <c:pt idx="1">
                  <c:v>6.9000000000000006E-2</c:v>
                </c:pt>
                <c:pt idx="2">
                  <c:v>8.8999999999999996E-2</c:v>
                </c:pt>
                <c:pt idx="3">
                  <c:v>0.11899999999999999</c:v>
                </c:pt>
                <c:pt idx="4">
                  <c:v>9.5000000000000001E-2</c:v>
                </c:pt>
                <c:pt idx="5">
                  <c:v>9.4E-2</c:v>
                </c:pt>
                <c:pt idx="6">
                  <c:v>0.08</c:v>
                </c:pt>
                <c:pt idx="7">
                  <c:v>0.1</c:v>
                </c:pt>
                <c:pt idx="8">
                  <c:v>0.09</c:v>
                </c:pt>
                <c:pt idx="9">
                  <c:v>8.4000000000000005E-2</c:v>
                </c:pt>
                <c:pt idx="10">
                  <c:v>0.06</c:v>
                </c:pt>
                <c:pt idx="11">
                  <c:v>3.6999999999999998E-2</c:v>
                </c:pt>
                <c:pt idx="12">
                  <c:v>4.7E-2</c:v>
                </c:pt>
              </c:numCache>
            </c:numRef>
          </c:val>
          <c:extLst>
            <c:ext xmlns:c16="http://schemas.microsoft.com/office/drawing/2014/chart" uri="{C3380CC4-5D6E-409C-BE32-E72D297353CC}">
              <c16:uniqueId val="{00000000-F190-4BBE-A6F4-227EA0B00A48}"/>
            </c:ext>
          </c:extLst>
        </c:ser>
        <c:ser>
          <c:idx val="1"/>
          <c:order val="1"/>
          <c:tx>
            <c:strRef>
              <c:f>Sheet1!$C$1</c:f>
              <c:strCache>
                <c:ptCount val="1"/>
                <c:pt idx="0">
                  <c:v>1-4 Drinks</c:v>
                </c:pt>
              </c:strCache>
            </c:strRef>
          </c:tx>
          <c:spPr>
            <a:solidFill>
              <a:schemeClr val="accent1">
                <a:tint val="77000"/>
              </a:schemeClr>
            </a:solidFill>
            <a:ln>
              <a:noFill/>
            </a:ln>
            <a:effectLst/>
          </c:spPr>
          <c:invertIfNegative val="0"/>
          <c:cat>
            <c:strRef>
              <c:f>Sheet1!$A$2:$A$14</c:f>
              <c:strCache>
                <c:ptCount val="13"/>
                <c:pt idx="0">
                  <c:v>21* </c:v>
                </c:pt>
                <c:pt idx="1">
                  <c:v>22-24</c:v>
                </c:pt>
                <c:pt idx="2">
                  <c:v>25-29</c:v>
                </c:pt>
                <c:pt idx="3">
                  <c:v>30-34</c:v>
                </c:pt>
                <c:pt idx="4">
                  <c:v>35-39 *</c:v>
                </c:pt>
                <c:pt idx="5">
                  <c:v>40-44 *</c:v>
                </c:pt>
                <c:pt idx="6">
                  <c:v>45-49</c:v>
                </c:pt>
                <c:pt idx="7">
                  <c:v>50-54</c:v>
                </c:pt>
                <c:pt idx="8">
                  <c:v>55-59</c:v>
                </c:pt>
                <c:pt idx="9">
                  <c:v>60-64</c:v>
                </c:pt>
                <c:pt idx="10">
                  <c:v>65-69</c:v>
                </c:pt>
                <c:pt idx="11">
                  <c:v>70-74</c:v>
                </c:pt>
                <c:pt idx="12">
                  <c:v>75+</c:v>
                </c:pt>
              </c:strCache>
            </c:strRef>
          </c:cat>
          <c:val>
            <c:numRef>
              <c:f>Sheet1!$C$2:$C$14</c:f>
              <c:numCache>
                <c:formatCode>0.0%</c:formatCode>
                <c:ptCount val="13"/>
                <c:pt idx="0">
                  <c:v>2.1000000000000001E-2</c:v>
                </c:pt>
                <c:pt idx="1">
                  <c:v>7.0999999999999994E-2</c:v>
                </c:pt>
                <c:pt idx="2">
                  <c:v>9.6000000000000002E-2</c:v>
                </c:pt>
                <c:pt idx="3">
                  <c:v>0.111</c:v>
                </c:pt>
                <c:pt idx="4">
                  <c:v>8.6999999999999994E-2</c:v>
                </c:pt>
                <c:pt idx="5">
                  <c:v>8.5999999999999993E-2</c:v>
                </c:pt>
                <c:pt idx="6">
                  <c:v>0.08</c:v>
                </c:pt>
                <c:pt idx="7">
                  <c:v>0.10199999999999999</c:v>
                </c:pt>
                <c:pt idx="8">
                  <c:v>8.6999999999999994E-2</c:v>
                </c:pt>
                <c:pt idx="9">
                  <c:v>8.1000000000000003E-2</c:v>
                </c:pt>
                <c:pt idx="10">
                  <c:v>6.2E-2</c:v>
                </c:pt>
                <c:pt idx="11">
                  <c:v>4.2999999999999997E-2</c:v>
                </c:pt>
                <c:pt idx="12">
                  <c:v>5.5E-2</c:v>
                </c:pt>
              </c:numCache>
            </c:numRef>
          </c:val>
          <c:extLst>
            <c:ext xmlns:c16="http://schemas.microsoft.com/office/drawing/2014/chart" uri="{C3380CC4-5D6E-409C-BE32-E72D297353CC}">
              <c16:uniqueId val="{00000001-F190-4BBE-A6F4-227EA0B00A48}"/>
            </c:ext>
          </c:extLst>
        </c:ser>
        <c:dLbls>
          <c:showLegendKey val="0"/>
          <c:showVal val="0"/>
          <c:showCatName val="0"/>
          <c:showSerName val="0"/>
          <c:showPercent val="0"/>
          <c:showBubbleSize val="0"/>
        </c:dLbls>
        <c:gapWidth val="219"/>
        <c:overlap val="-27"/>
        <c:axId val="557872608"/>
        <c:axId val="557873592"/>
      </c:barChart>
      <c:catAx>
        <c:axId val="557872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7873592"/>
        <c:crosses val="autoZero"/>
        <c:auto val="1"/>
        <c:lblAlgn val="ctr"/>
        <c:lblOffset val="100"/>
        <c:noMultiLvlLbl val="0"/>
      </c:catAx>
      <c:valAx>
        <c:axId val="55787359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7872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26E8B6-2D02-47BB-A1D0-674A6E5B5640}" type="doc">
      <dgm:prSet loTypeId="urn:microsoft.com/office/officeart/2005/8/layout/process1" loCatId="process" qsTypeId="urn:microsoft.com/office/officeart/2005/8/quickstyle/simple1" qsCatId="simple" csTypeId="urn:microsoft.com/office/officeart/2005/8/colors/accent1_2" csCatId="accent1" phldr="1"/>
      <dgm:spPr/>
    </dgm:pt>
    <dgm:pt modelId="{C87C0B04-6B8C-45A1-9920-ECA40A6BDA62}">
      <dgm:prSet phldrT="[Text]"/>
      <dgm:spPr/>
      <dgm:t>
        <a:bodyPr/>
        <a:lstStyle/>
        <a:p>
          <a:r>
            <a:rPr lang="en-US" dirty="0"/>
            <a:t>Spirit Drinkers into 5 year Increments</a:t>
          </a:r>
        </a:p>
      </dgm:t>
    </dgm:pt>
    <dgm:pt modelId="{B9597DCE-6D46-4298-B904-4405B9DA9B94}" type="parTrans" cxnId="{52E79D23-E85E-484F-91A1-08A12DE8CFDD}">
      <dgm:prSet/>
      <dgm:spPr/>
      <dgm:t>
        <a:bodyPr/>
        <a:lstStyle/>
        <a:p>
          <a:endParaRPr lang="en-US"/>
        </a:p>
      </dgm:t>
    </dgm:pt>
    <dgm:pt modelId="{1DEACF27-7A33-420B-801D-98F7973ED9C5}" type="sibTrans" cxnId="{52E79D23-E85E-484F-91A1-08A12DE8CFDD}">
      <dgm:prSet/>
      <dgm:spPr/>
      <dgm:t>
        <a:bodyPr/>
        <a:lstStyle/>
        <a:p>
          <a:endParaRPr lang="en-US"/>
        </a:p>
      </dgm:t>
    </dgm:pt>
    <dgm:pt modelId="{841235E0-EB08-421B-84F7-3E8F3BB212E5}">
      <dgm:prSet phldrT="[Text]"/>
      <dgm:spPr/>
      <dgm:t>
        <a:bodyPr/>
        <a:lstStyle/>
        <a:p>
          <a:r>
            <a:rPr lang="en-US" dirty="0"/>
            <a:t>Grouped increments into similar behaviors and attitudes </a:t>
          </a:r>
        </a:p>
      </dgm:t>
    </dgm:pt>
    <dgm:pt modelId="{3E8D16F1-A19A-499D-A241-664158AD4DA5}" type="parTrans" cxnId="{2FA52429-C6A6-458D-9BEB-EAA4B1275C34}">
      <dgm:prSet/>
      <dgm:spPr/>
      <dgm:t>
        <a:bodyPr/>
        <a:lstStyle/>
        <a:p>
          <a:endParaRPr lang="en-US"/>
        </a:p>
      </dgm:t>
    </dgm:pt>
    <dgm:pt modelId="{305F8E21-DB4C-4C7E-B838-BADAD1A7D1CE}" type="sibTrans" cxnId="{2FA52429-C6A6-458D-9BEB-EAA4B1275C34}">
      <dgm:prSet/>
      <dgm:spPr/>
      <dgm:t>
        <a:bodyPr/>
        <a:lstStyle/>
        <a:p>
          <a:endParaRPr lang="en-US"/>
        </a:p>
      </dgm:t>
    </dgm:pt>
    <dgm:pt modelId="{94F3049B-3DE9-4821-BF4E-07EC3E49A0B5}">
      <dgm:prSet phldrT="[Text]"/>
      <dgm:spPr/>
      <dgm:t>
        <a:bodyPr/>
        <a:lstStyle/>
        <a:p>
          <a:r>
            <a:rPr lang="en-US" dirty="0"/>
            <a:t>Discovered 4 Audiences </a:t>
          </a:r>
        </a:p>
      </dgm:t>
    </dgm:pt>
    <dgm:pt modelId="{A174C1A2-49F5-41CA-A9BF-B918918B9F3F}" type="parTrans" cxnId="{3480F601-1BC5-457F-85AB-9DB2F8986EA2}">
      <dgm:prSet/>
      <dgm:spPr/>
      <dgm:t>
        <a:bodyPr/>
        <a:lstStyle/>
        <a:p>
          <a:endParaRPr lang="en-US"/>
        </a:p>
      </dgm:t>
    </dgm:pt>
    <dgm:pt modelId="{278ADF88-A5B6-44D2-B056-A5102CE29146}" type="sibTrans" cxnId="{3480F601-1BC5-457F-85AB-9DB2F8986EA2}">
      <dgm:prSet/>
      <dgm:spPr/>
      <dgm:t>
        <a:bodyPr/>
        <a:lstStyle/>
        <a:p>
          <a:endParaRPr lang="en-US"/>
        </a:p>
      </dgm:t>
    </dgm:pt>
    <dgm:pt modelId="{E3E2DAA4-9E33-4299-A6FE-C0B9B5686465}" type="pres">
      <dgm:prSet presAssocID="{8E26E8B6-2D02-47BB-A1D0-674A6E5B5640}" presName="Name0" presStyleCnt="0">
        <dgm:presLayoutVars>
          <dgm:dir/>
          <dgm:resizeHandles val="exact"/>
        </dgm:presLayoutVars>
      </dgm:prSet>
      <dgm:spPr/>
    </dgm:pt>
    <dgm:pt modelId="{4B79E8DD-A571-402A-BD93-2924C84E9932}" type="pres">
      <dgm:prSet presAssocID="{C87C0B04-6B8C-45A1-9920-ECA40A6BDA62}" presName="node" presStyleLbl="node1" presStyleIdx="0" presStyleCnt="3">
        <dgm:presLayoutVars>
          <dgm:bulletEnabled val="1"/>
        </dgm:presLayoutVars>
      </dgm:prSet>
      <dgm:spPr/>
    </dgm:pt>
    <dgm:pt modelId="{EAE8CC14-BDB9-4506-B5CF-D36BAABD0D80}" type="pres">
      <dgm:prSet presAssocID="{1DEACF27-7A33-420B-801D-98F7973ED9C5}" presName="sibTrans" presStyleLbl="sibTrans2D1" presStyleIdx="0" presStyleCnt="2"/>
      <dgm:spPr/>
    </dgm:pt>
    <dgm:pt modelId="{BA905861-4788-41B9-9E54-8F877233AF91}" type="pres">
      <dgm:prSet presAssocID="{1DEACF27-7A33-420B-801D-98F7973ED9C5}" presName="connectorText" presStyleLbl="sibTrans2D1" presStyleIdx="0" presStyleCnt="2"/>
      <dgm:spPr/>
    </dgm:pt>
    <dgm:pt modelId="{757493E7-C7B6-44B9-96C2-24547F7D8501}" type="pres">
      <dgm:prSet presAssocID="{841235E0-EB08-421B-84F7-3E8F3BB212E5}" presName="node" presStyleLbl="node1" presStyleIdx="1" presStyleCnt="3">
        <dgm:presLayoutVars>
          <dgm:bulletEnabled val="1"/>
        </dgm:presLayoutVars>
      </dgm:prSet>
      <dgm:spPr/>
    </dgm:pt>
    <dgm:pt modelId="{3CB8C934-9A7D-4B4A-A1D4-48F5045A13D2}" type="pres">
      <dgm:prSet presAssocID="{305F8E21-DB4C-4C7E-B838-BADAD1A7D1CE}" presName="sibTrans" presStyleLbl="sibTrans2D1" presStyleIdx="1" presStyleCnt="2"/>
      <dgm:spPr/>
    </dgm:pt>
    <dgm:pt modelId="{3EB77328-1089-4D5B-AC0B-38724E427EBA}" type="pres">
      <dgm:prSet presAssocID="{305F8E21-DB4C-4C7E-B838-BADAD1A7D1CE}" presName="connectorText" presStyleLbl="sibTrans2D1" presStyleIdx="1" presStyleCnt="2"/>
      <dgm:spPr/>
    </dgm:pt>
    <dgm:pt modelId="{6551F080-C888-4216-9963-F0B6DD64DABB}" type="pres">
      <dgm:prSet presAssocID="{94F3049B-3DE9-4821-BF4E-07EC3E49A0B5}" presName="node" presStyleLbl="node1" presStyleIdx="2" presStyleCnt="3">
        <dgm:presLayoutVars>
          <dgm:bulletEnabled val="1"/>
        </dgm:presLayoutVars>
      </dgm:prSet>
      <dgm:spPr/>
    </dgm:pt>
  </dgm:ptLst>
  <dgm:cxnLst>
    <dgm:cxn modelId="{3480F601-1BC5-457F-85AB-9DB2F8986EA2}" srcId="{8E26E8B6-2D02-47BB-A1D0-674A6E5B5640}" destId="{94F3049B-3DE9-4821-BF4E-07EC3E49A0B5}" srcOrd="2" destOrd="0" parTransId="{A174C1A2-49F5-41CA-A9BF-B918918B9F3F}" sibTransId="{278ADF88-A5B6-44D2-B056-A5102CE29146}"/>
    <dgm:cxn modelId="{6DC63411-E83A-4712-AFF0-A59880BA6CA2}" type="presOf" srcId="{C87C0B04-6B8C-45A1-9920-ECA40A6BDA62}" destId="{4B79E8DD-A571-402A-BD93-2924C84E9932}" srcOrd="0" destOrd="0" presId="urn:microsoft.com/office/officeart/2005/8/layout/process1"/>
    <dgm:cxn modelId="{95416C23-9111-4DC8-AD51-C23C99B78DA4}" type="presOf" srcId="{1DEACF27-7A33-420B-801D-98F7973ED9C5}" destId="{EAE8CC14-BDB9-4506-B5CF-D36BAABD0D80}" srcOrd="0" destOrd="0" presId="urn:microsoft.com/office/officeart/2005/8/layout/process1"/>
    <dgm:cxn modelId="{52E79D23-E85E-484F-91A1-08A12DE8CFDD}" srcId="{8E26E8B6-2D02-47BB-A1D0-674A6E5B5640}" destId="{C87C0B04-6B8C-45A1-9920-ECA40A6BDA62}" srcOrd="0" destOrd="0" parTransId="{B9597DCE-6D46-4298-B904-4405B9DA9B94}" sibTransId="{1DEACF27-7A33-420B-801D-98F7973ED9C5}"/>
    <dgm:cxn modelId="{2FA52429-C6A6-458D-9BEB-EAA4B1275C34}" srcId="{8E26E8B6-2D02-47BB-A1D0-674A6E5B5640}" destId="{841235E0-EB08-421B-84F7-3E8F3BB212E5}" srcOrd="1" destOrd="0" parTransId="{3E8D16F1-A19A-499D-A241-664158AD4DA5}" sibTransId="{305F8E21-DB4C-4C7E-B838-BADAD1A7D1CE}"/>
    <dgm:cxn modelId="{7E5BD236-BF7A-4BAC-A68E-0FC6973A5E58}" type="presOf" srcId="{841235E0-EB08-421B-84F7-3E8F3BB212E5}" destId="{757493E7-C7B6-44B9-96C2-24547F7D8501}" srcOrd="0" destOrd="0" presId="urn:microsoft.com/office/officeart/2005/8/layout/process1"/>
    <dgm:cxn modelId="{628CDB3D-F192-4B7C-B75C-F3FAB5B88B38}" type="presOf" srcId="{1DEACF27-7A33-420B-801D-98F7973ED9C5}" destId="{BA905861-4788-41B9-9E54-8F877233AF91}" srcOrd="1" destOrd="0" presId="urn:microsoft.com/office/officeart/2005/8/layout/process1"/>
    <dgm:cxn modelId="{A6B6DF6C-063E-4A80-8448-257B1C3FEDF8}" type="presOf" srcId="{8E26E8B6-2D02-47BB-A1D0-674A6E5B5640}" destId="{E3E2DAA4-9E33-4299-A6FE-C0B9B5686465}" srcOrd="0" destOrd="0" presId="urn:microsoft.com/office/officeart/2005/8/layout/process1"/>
    <dgm:cxn modelId="{5B5F0853-7B5F-4D5B-972D-63303932B74F}" type="presOf" srcId="{305F8E21-DB4C-4C7E-B838-BADAD1A7D1CE}" destId="{3CB8C934-9A7D-4B4A-A1D4-48F5045A13D2}" srcOrd="0" destOrd="0" presId="urn:microsoft.com/office/officeart/2005/8/layout/process1"/>
    <dgm:cxn modelId="{0916987F-CDCA-4D03-9C9C-098B58545195}" type="presOf" srcId="{94F3049B-3DE9-4821-BF4E-07EC3E49A0B5}" destId="{6551F080-C888-4216-9963-F0B6DD64DABB}" srcOrd="0" destOrd="0" presId="urn:microsoft.com/office/officeart/2005/8/layout/process1"/>
    <dgm:cxn modelId="{8EFCB4CD-BDD8-4D7E-939D-FAC19944DC65}" type="presOf" srcId="{305F8E21-DB4C-4C7E-B838-BADAD1A7D1CE}" destId="{3EB77328-1089-4D5B-AC0B-38724E427EBA}" srcOrd="1" destOrd="0" presId="urn:microsoft.com/office/officeart/2005/8/layout/process1"/>
    <dgm:cxn modelId="{19F526E4-F471-4D4F-8FEA-150B6C0FA787}" type="presParOf" srcId="{E3E2DAA4-9E33-4299-A6FE-C0B9B5686465}" destId="{4B79E8DD-A571-402A-BD93-2924C84E9932}" srcOrd="0" destOrd="0" presId="urn:microsoft.com/office/officeart/2005/8/layout/process1"/>
    <dgm:cxn modelId="{C05EB817-DD6D-4802-ADD1-2AF451DF427B}" type="presParOf" srcId="{E3E2DAA4-9E33-4299-A6FE-C0B9B5686465}" destId="{EAE8CC14-BDB9-4506-B5CF-D36BAABD0D80}" srcOrd="1" destOrd="0" presId="urn:microsoft.com/office/officeart/2005/8/layout/process1"/>
    <dgm:cxn modelId="{04718232-2EDC-497B-B05B-CD0ADB975DFA}" type="presParOf" srcId="{EAE8CC14-BDB9-4506-B5CF-D36BAABD0D80}" destId="{BA905861-4788-41B9-9E54-8F877233AF91}" srcOrd="0" destOrd="0" presId="urn:microsoft.com/office/officeart/2005/8/layout/process1"/>
    <dgm:cxn modelId="{93C1BCE7-6232-4A89-9AF2-A44B488A6319}" type="presParOf" srcId="{E3E2DAA4-9E33-4299-A6FE-C0B9B5686465}" destId="{757493E7-C7B6-44B9-96C2-24547F7D8501}" srcOrd="2" destOrd="0" presId="urn:microsoft.com/office/officeart/2005/8/layout/process1"/>
    <dgm:cxn modelId="{2945556D-CC2C-4F4E-A080-006925EB6A23}" type="presParOf" srcId="{E3E2DAA4-9E33-4299-A6FE-C0B9B5686465}" destId="{3CB8C934-9A7D-4B4A-A1D4-48F5045A13D2}" srcOrd="3" destOrd="0" presId="urn:microsoft.com/office/officeart/2005/8/layout/process1"/>
    <dgm:cxn modelId="{D908CCB6-EAB1-42D6-B397-6AD0D5C4436A}" type="presParOf" srcId="{3CB8C934-9A7D-4B4A-A1D4-48F5045A13D2}" destId="{3EB77328-1089-4D5B-AC0B-38724E427EBA}" srcOrd="0" destOrd="0" presId="urn:microsoft.com/office/officeart/2005/8/layout/process1"/>
    <dgm:cxn modelId="{F9B63279-E3D0-4F2B-811B-1489477F9AAE}" type="presParOf" srcId="{E3E2DAA4-9E33-4299-A6FE-C0B9B5686465}" destId="{6551F080-C888-4216-9963-F0B6DD64DAB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9E8DD-A571-402A-BD93-2924C84E9932}">
      <dsp:nvSpPr>
        <dsp:cNvPr id="0" name=""/>
        <dsp:cNvSpPr/>
      </dsp:nvSpPr>
      <dsp:spPr>
        <a:xfrm>
          <a:off x="7360" y="1296897"/>
          <a:ext cx="2199920" cy="13199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Spirit Drinkers into 5 year Increments</a:t>
          </a:r>
        </a:p>
      </dsp:txBody>
      <dsp:txXfrm>
        <a:off x="46020" y="1335557"/>
        <a:ext cx="2122600" cy="1242632"/>
      </dsp:txXfrm>
    </dsp:sp>
    <dsp:sp modelId="{EAE8CC14-BDB9-4506-B5CF-D36BAABD0D80}">
      <dsp:nvSpPr>
        <dsp:cNvPr id="0" name=""/>
        <dsp:cNvSpPr/>
      </dsp:nvSpPr>
      <dsp:spPr>
        <a:xfrm>
          <a:off x="2427272" y="1684083"/>
          <a:ext cx="466383" cy="5455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427272" y="1793199"/>
        <a:ext cx="326468" cy="327348"/>
      </dsp:txXfrm>
    </dsp:sp>
    <dsp:sp modelId="{757493E7-C7B6-44B9-96C2-24547F7D8501}">
      <dsp:nvSpPr>
        <dsp:cNvPr id="0" name=""/>
        <dsp:cNvSpPr/>
      </dsp:nvSpPr>
      <dsp:spPr>
        <a:xfrm>
          <a:off x="3087248" y="1296897"/>
          <a:ext cx="2199920" cy="13199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Grouped increments into similar behaviors and attitudes </a:t>
          </a:r>
        </a:p>
      </dsp:txBody>
      <dsp:txXfrm>
        <a:off x="3125908" y="1335557"/>
        <a:ext cx="2122600" cy="1242632"/>
      </dsp:txXfrm>
    </dsp:sp>
    <dsp:sp modelId="{3CB8C934-9A7D-4B4A-A1D4-48F5045A13D2}">
      <dsp:nvSpPr>
        <dsp:cNvPr id="0" name=""/>
        <dsp:cNvSpPr/>
      </dsp:nvSpPr>
      <dsp:spPr>
        <a:xfrm>
          <a:off x="5507161" y="1684083"/>
          <a:ext cx="466383" cy="5455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07161" y="1793199"/>
        <a:ext cx="326468" cy="327348"/>
      </dsp:txXfrm>
    </dsp:sp>
    <dsp:sp modelId="{6551F080-C888-4216-9963-F0B6DD64DABB}">
      <dsp:nvSpPr>
        <dsp:cNvPr id="0" name=""/>
        <dsp:cNvSpPr/>
      </dsp:nvSpPr>
      <dsp:spPr>
        <a:xfrm>
          <a:off x="6167137" y="1296897"/>
          <a:ext cx="2199920" cy="13199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Discovered 4 Audiences </a:t>
          </a:r>
        </a:p>
      </dsp:txBody>
      <dsp:txXfrm>
        <a:off x="6205797" y="1335557"/>
        <a:ext cx="2122600" cy="12426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C52C3B-F641-4635-9FCD-695C301E8FD9}"/>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r>
              <a:rPr lang="en-US" dirty="0"/>
              <a:t>Primary Audience Adults 30-39</a:t>
            </a:r>
          </a:p>
        </p:txBody>
      </p:sp>
      <p:sp>
        <p:nvSpPr>
          <p:cNvPr id="3" name="Date Placeholder 2">
            <a:extLst>
              <a:ext uri="{FF2B5EF4-FFF2-40B4-BE49-F238E27FC236}">
                <a16:creationId xmlns:a16="http://schemas.microsoft.com/office/drawing/2014/main" id="{E1DC6141-75AA-49E3-8E4B-9F14FE25544D}"/>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5C66A81-F37F-4486-95FF-2FAAEA88C3A6}" type="datetimeFigureOut">
              <a:rPr lang="en-US" smtClean="0"/>
              <a:t>8/2/2017</a:t>
            </a:fld>
            <a:endParaRPr lang="en-US"/>
          </a:p>
        </p:txBody>
      </p:sp>
      <p:sp>
        <p:nvSpPr>
          <p:cNvPr id="4" name="Footer Placeholder 3">
            <a:extLst>
              <a:ext uri="{FF2B5EF4-FFF2-40B4-BE49-F238E27FC236}">
                <a16:creationId xmlns:a16="http://schemas.microsoft.com/office/drawing/2014/main" id="{370FC568-F6C9-417B-AD86-40473BFEB96C}"/>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45B6DB5-8985-4F01-8F0A-0A3222C18506}"/>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5D4DEF0-2DB6-4650-A30A-DE1A3A31DBF8}" type="slidenum">
              <a:rPr lang="en-US" smtClean="0"/>
              <a:t>‹#›</a:t>
            </a:fld>
            <a:endParaRPr lang="en-US"/>
          </a:p>
        </p:txBody>
      </p:sp>
    </p:spTree>
    <p:extLst>
      <p:ext uri="{BB962C8B-B14F-4D97-AF65-F5344CB8AC3E}">
        <p14:creationId xmlns:p14="http://schemas.microsoft.com/office/powerpoint/2010/main" val="285816838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r>
              <a:rPr lang="en-US" dirty="0"/>
              <a:t>Primary Audience Adults 30-39</a:t>
            </a:r>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0B7F910-AD5D-4F15-8B50-4B6028D90522}" type="datetimeFigureOut">
              <a:rPr lang="en-US" smtClean="0"/>
              <a:t>8/2/2017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8FB2C14-FF35-471F-9CED-4536AD7881AA}" type="slidenum">
              <a:rPr lang="en-US" smtClean="0"/>
              <a:t>‹#›</a:t>
            </a:fld>
            <a:endParaRPr lang="en-US"/>
          </a:p>
        </p:txBody>
      </p:sp>
    </p:spTree>
    <p:extLst>
      <p:ext uri="{BB962C8B-B14F-4D97-AF65-F5344CB8AC3E}">
        <p14:creationId xmlns:p14="http://schemas.microsoft.com/office/powerpoint/2010/main" val="204860421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Primary Audience Adults 30-39</a:t>
            </a:r>
            <a:endParaRPr lang="en-US" dirty="0"/>
          </a:p>
        </p:txBody>
      </p:sp>
      <p:sp>
        <p:nvSpPr>
          <p:cNvPr id="5" name="Slide Number Placeholder 4"/>
          <p:cNvSpPr>
            <a:spLocks noGrp="1"/>
          </p:cNvSpPr>
          <p:nvPr>
            <p:ph type="sldNum" sz="quarter" idx="11"/>
          </p:nvPr>
        </p:nvSpPr>
        <p:spPr/>
        <p:txBody>
          <a:bodyPr/>
          <a:lstStyle/>
          <a:p>
            <a:fld id="{38FB2C14-FF35-471F-9CED-4536AD7881AA}" type="slidenum">
              <a:rPr lang="en-US" smtClean="0"/>
              <a:t>3</a:t>
            </a:fld>
            <a:endParaRPr lang="en-US"/>
          </a:p>
        </p:txBody>
      </p:sp>
    </p:spTree>
    <p:extLst>
      <p:ext uri="{BB962C8B-B14F-4D97-AF65-F5344CB8AC3E}">
        <p14:creationId xmlns:p14="http://schemas.microsoft.com/office/powerpoint/2010/main" val="3049148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21</a:t>
            </a:fld>
            <a:endParaRPr lang="en-US"/>
          </a:p>
        </p:txBody>
      </p:sp>
      <p:sp>
        <p:nvSpPr>
          <p:cNvPr id="5" name="Header Placeholder 4">
            <a:extLst>
              <a:ext uri="{FF2B5EF4-FFF2-40B4-BE49-F238E27FC236}">
                <a16:creationId xmlns:a16="http://schemas.microsoft.com/office/drawing/2014/main" id="{C74A7996-D25B-4A2C-BA29-AFAA779584A5}"/>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3752582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word burst with who they are</a:t>
            </a:r>
          </a:p>
        </p:txBody>
      </p:sp>
      <p:sp>
        <p:nvSpPr>
          <p:cNvPr id="4" name="Slide Number Placeholder 3"/>
          <p:cNvSpPr>
            <a:spLocks noGrp="1"/>
          </p:cNvSpPr>
          <p:nvPr>
            <p:ph type="sldNum" sz="quarter" idx="10"/>
          </p:nvPr>
        </p:nvSpPr>
        <p:spPr/>
        <p:txBody>
          <a:bodyPr/>
          <a:lstStyle/>
          <a:p>
            <a:fld id="{38FB2C14-FF35-471F-9CED-4536AD7881AA}" type="slidenum">
              <a:rPr lang="en-US" smtClean="0"/>
              <a:t>30</a:t>
            </a:fld>
            <a:endParaRPr lang="en-US"/>
          </a:p>
        </p:txBody>
      </p:sp>
      <p:sp>
        <p:nvSpPr>
          <p:cNvPr id="5" name="Header Placeholder 4">
            <a:extLst>
              <a:ext uri="{FF2B5EF4-FFF2-40B4-BE49-F238E27FC236}">
                <a16:creationId xmlns:a16="http://schemas.microsoft.com/office/drawing/2014/main" id="{4BF8753B-F527-4687-860D-7AB874EEA5A9}"/>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2186264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31</a:t>
            </a:fld>
            <a:endParaRPr lang="en-US"/>
          </a:p>
        </p:txBody>
      </p:sp>
      <p:sp>
        <p:nvSpPr>
          <p:cNvPr id="5" name="Header Placeholder 4">
            <a:extLst>
              <a:ext uri="{FF2B5EF4-FFF2-40B4-BE49-F238E27FC236}">
                <a16:creationId xmlns:a16="http://schemas.microsoft.com/office/drawing/2014/main" id="{F1119F8B-9C78-48E2-B35F-EB52EEFC821D}"/>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3845581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32</a:t>
            </a:fld>
            <a:endParaRPr lang="en-US"/>
          </a:p>
        </p:txBody>
      </p:sp>
      <p:sp>
        <p:nvSpPr>
          <p:cNvPr id="5" name="Header Placeholder 4">
            <a:extLst>
              <a:ext uri="{FF2B5EF4-FFF2-40B4-BE49-F238E27FC236}">
                <a16:creationId xmlns:a16="http://schemas.microsoft.com/office/drawing/2014/main" id="{02C95DDC-720F-466F-982D-250AF28F733F}"/>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2455682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34</a:t>
            </a:fld>
            <a:endParaRPr lang="en-US"/>
          </a:p>
        </p:txBody>
      </p:sp>
      <p:sp>
        <p:nvSpPr>
          <p:cNvPr id="5" name="Header Placeholder 4">
            <a:extLst>
              <a:ext uri="{FF2B5EF4-FFF2-40B4-BE49-F238E27FC236}">
                <a16:creationId xmlns:a16="http://schemas.microsoft.com/office/drawing/2014/main" id="{950F0104-8F0A-496F-91C3-3DC86C98D99A}"/>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193427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35</a:t>
            </a:fld>
            <a:endParaRPr lang="en-US"/>
          </a:p>
        </p:txBody>
      </p:sp>
      <p:sp>
        <p:nvSpPr>
          <p:cNvPr id="5" name="Header Placeholder 4">
            <a:extLst>
              <a:ext uri="{FF2B5EF4-FFF2-40B4-BE49-F238E27FC236}">
                <a16:creationId xmlns:a16="http://schemas.microsoft.com/office/drawing/2014/main" id="{F3150202-285A-446E-B238-F5560B991562}"/>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50559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37</a:t>
            </a:fld>
            <a:endParaRPr lang="en-US"/>
          </a:p>
        </p:txBody>
      </p:sp>
      <p:sp>
        <p:nvSpPr>
          <p:cNvPr id="5" name="Header Placeholder 4">
            <a:extLst>
              <a:ext uri="{FF2B5EF4-FFF2-40B4-BE49-F238E27FC236}">
                <a16:creationId xmlns:a16="http://schemas.microsoft.com/office/drawing/2014/main" id="{DA87DF2C-C705-4E0D-9E4C-E1CCDB27467B}"/>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748112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46</a:t>
            </a:fld>
            <a:endParaRPr lang="en-US"/>
          </a:p>
        </p:txBody>
      </p:sp>
      <p:sp>
        <p:nvSpPr>
          <p:cNvPr id="5" name="Header Placeholder 4">
            <a:extLst>
              <a:ext uri="{FF2B5EF4-FFF2-40B4-BE49-F238E27FC236}">
                <a16:creationId xmlns:a16="http://schemas.microsoft.com/office/drawing/2014/main" id="{D36A3434-C0A0-4646-AC25-95AF909C5EC0}"/>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1978115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62</a:t>
            </a:fld>
            <a:endParaRPr lang="en-US"/>
          </a:p>
        </p:txBody>
      </p:sp>
      <p:sp>
        <p:nvSpPr>
          <p:cNvPr id="5" name="Header Placeholder 4">
            <a:extLst>
              <a:ext uri="{FF2B5EF4-FFF2-40B4-BE49-F238E27FC236}">
                <a16:creationId xmlns:a16="http://schemas.microsoft.com/office/drawing/2014/main" id="{23422972-2BAD-4FA8-8BE8-74383FA1E169}"/>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66235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group is going to be your primary target</a:t>
            </a:r>
          </a:p>
          <a:p>
            <a:endParaRPr lang="en-US" dirty="0"/>
          </a:p>
          <a:p>
            <a:r>
              <a:rPr lang="en-US" dirty="0"/>
              <a:t>They are social connectors, they are in the space and are engaged</a:t>
            </a:r>
          </a:p>
          <a:p>
            <a:r>
              <a:rPr lang="en-US" dirty="0"/>
              <a:t>They have a higher HHI but are influential buyers.  They’re not as loyal to brands as those in older </a:t>
            </a:r>
            <a:r>
              <a:rPr lang="en-US" dirty="0" err="1"/>
              <a:t>deomgraphics</a:t>
            </a:r>
            <a:r>
              <a:rPr lang="en-US" dirty="0"/>
              <a:t>.  </a:t>
            </a:r>
          </a:p>
          <a:p>
            <a:endParaRPr lang="en-US" dirty="0"/>
          </a:p>
          <a:p>
            <a:r>
              <a:rPr lang="en-US" dirty="0"/>
              <a:t>They’re risk takers so willing to change habits</a:t>
            </a:r>
          </a:p>
          <a:p>
            <a:r>
              <a:rPr lang="en-US" dirty="0"/>
              <a:t>They are also your largest group of Spirit drinkers.  </a:t>
            </a:r>
          </a:p>
        </p:txBody>
      </p:sp>
      <p:sp>
        <p:nvSpPr>
          <p:cNvPr id="4" name="Slide Number Placeholder 3"/>
          <p:cNvSpPr>
            <a:spLocks noGrp="1"/>
          </p:cNvSpPr>
          <p:nvPr>
            <p:ph type="sldNum" sz="quarter" idx="10"/>
          </p:nvPr>
        </p:nvSpPr>
        <p:spPr/>
        <p:txBody>
          <a:bodyPr/>
          <a:lstStyle/>
          <a:p>
            <a:fld id="{38FB2C14-FF35-471F-9CED-4536AD7881AA}" type="slidenum">
              <a:rPr lang="en-US" smtClean="0"/>
              <a:t>12</a:t>
            </a:fld>
            <a:endParaRPr lang="en-US"/>
          </a:p>
        </p:txBody>
      </p:sp>
      <p:sp>
        <p:nvSpPr>
          <p:cNvPr id="5" name="Header Placeholder 4">
            <a:extLst>
              <a:ext uri="{FF2B5EF4-FFF2-40B4-BE49-F238E27FC236}">
                <a16:creationId xmlns:a16="http://schemas.microsoft.com/office/drawing/2014/main" id="{5A78A5EE-24A9-472F-BCD2-887F643C5D5F}"/>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273985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word burst with who they are</a:t>
            </a:r>
          </a:p>
        </p:txBody>
      </p:sp>
      <p:sp>
        <p:nvSpPr>
          <p:cNvPr id="4" name="Slide Number Placeholder 3"/>
          <p:cNvSpPr>
            <a:spLocks noGrp="1"/>
          </p:cNvSpPr>
          <p:nvPr>
            <p:ph type="sldNum" sz="quarter" idx="10"/>
          </p:nvPr>
        </p:nvSpPr>
        <p:spPr/>
        <p:txBody>
          <a:bodyPr/>
          <a:lstStyle/>
          <a:p>
            <a:fld id="{38FB2C14-FF35-471F-9CED-4536AD7881AA}" type="slidenum">
              <a:rPr lang="en-US" smtClean="0"/>
              <a:t>13</a:t>
            </a:fld>
            <a:endParaRPr lang="en-US"/>
          </a:p>
        </p:txBody>
      </p:sp>
      <p:sp>
        <p:nvSpPr>
          <p:cNvPr id="5" name="Header Placeholder 4">
            <a:extLst>
              <a:ext uri="{FF2B5EF4-FFF2-40B4-BE49-F238E27FC236}">
                <a16:creationId xmlns:a16="http://schemas.microsoft.com/office/drawing/2014/main" id="{C585F357-1955-412B-BC5F-BA65E524FC4F}"/>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3118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14</a:t>
            </a:fld>
            <a:endParaRPr lang="en-US"/>
          </a:p>
        </p:txBody>
      </p:sp>
      <p:sp>
        <p:nvSpPr>
          <p:cNvPr id="5" name="Header Placeholder 4">
            <a:extLst>
              <a:ext uri="{FF2B5EF4-FFF2-40B4-BE49-F238E27FC236}">
                <a16:creationId xmlns:a16="http://schemas.microsoft.com/office/drawing/2014/main" id="{DFA56F8C-2820-4C46-A5BC-72CDABD116AB}"/>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49894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15</a:t>
            </a:fld>
            <a:endParaRPr lang="en-US"/>
          </a:p>
        </p:txBody>
      </p:sp>
      <p:sp>
        <p:nvSpPr>
          <p:cNvPr id="5" name="Header Placeholder 4">
            <a:extLst>
              <a:ext uri="{FF2B5EF4-FFF2-40B4-BE49-F238E27FC236}">
                <a16:creationId xmlns:a16="http://schemas.microsoft.com/office/drawing/2014/main" id="{04C709B8-E109-4A9E-A7D1-E79851D2F737}"/>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1870755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16</a:t>
            </a:fld>
            <a:endParaRPr lang="en-US"/>
          </a:p>
        </p:txBody>
      </p:sp>
      <p:sp>
        <p:nvSpPr>
          <p:cNvPr id="5" name="Header Placeholder 4">
            <a:extLst>
              <a:ext uri="{FF2B5EF4-FFF2-40B4-BE49-F238E27FC236}">
                <a16:creationId xmlns:a16="http://schemas.microsoft.com/office/drawing/2014/main" id="{0EEB9010-6735-4DE9-BBDB-5BF853EBD0EC}"/>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5819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17</a:t>
            </a:fld>
            <a:endParaRPr lang="en-US"/>
          </a:p>
        </p:txBody>
      </p:sp>
      <p:sp>
        <p:nvSpPr>
          <p:cNvPr id="5" name="Header Placeholder 4">
            <a:extLst>
              <a:ext uri="{FF2B5EF4-FFF2-40B4-BE49-F238E27FC236}">
                <a16:creationId xmlns:a16="http://schemas.microsoft.com/office/drawing/2014/main" id="{D1C87FEA-C92F-4D70-A730-18578A887406}"/>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1531302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19</a:t>
            </a:fld>
            <a:endParaRPr lang="en-US"/>
          </a:p>
        </p:txBody>
      </p:sp>
      <p:sp>
        <p:nvSpPr>
          <p:cNvPr id="5" name="Header Placeholder 4">
            <a:extLst>
              <a:ext uri="{FF2B5EF4-FFF2-40B4-BE49-F238E27FC236}">
                <a16:creationId xmlns:a16="http://schemas.microsoft.com/office/drawing/2014/main" id="{AF9A3A47-CCA3-4C1B-B23A-2BF1ABB3C42B}"/>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3758237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B2C14-FF35-471F-9CED-4536AD7881AA}" type="slidenum">
              <a:rPr lang="en-US" smtClean="0"/>
              <a:t>20</a:t>
            </a:fld>
            <a:endParaRPr lang="en-US"/>
          </a:p>
        </p:txBody>
      </p:sp>
      <p:sp>
        <p:nvSpPr>
          <p:cNvPr id="5" name="Header Placeholder 4">
            <a:extLst>
              <a:ext uri="{FF2B5EF4-FFF2-40B4-BE49-F238E27FC236}">
                <a16:creationId xmlns:a16="http://schemas.microsoft.com/office/drawing/2014/main" id="{AD61C4B9-A749-4E71-AC4E-5772B5C5D6C8}"/>
              </a:ext>
            </a:extLst>
          </p:cNvPr>
          <p:cNvSpPr>
            <a:spLocks noGrp="1"/>
          </p:cNvSpPr>
          <p:nvPr>
            <p:ph type="hdr" sz="quarter" idx="11"/>
          </p:nvPr>
        </p:nvSpPr>
        <p:spPr/>
        <p:txBody>
          <a:bodyPr/>
          <a:lstStyle/>
          <a:p>
            <a:r>
              <a:rPr lang="en-US" dirty="0"/>
              <a:t>Primary Audience Adults 30-39</a:t>
            </a:r>
          </a:p>
        </p:txBody>
      </p:sp>
    </p:spTree>
    <p:extLst>
      <p:ext uri="{BB962C8B-B14F-4D97-AF65-F5344CB8AC3E}">
        <p14:creationId xmlns:p14="http://schemas.microsoft.com/office/powerpoint/2010/main" val="685320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2802-653F-4DEE-8764-C5FB8244A2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4" name="Date Placeholder 3">
            <a:extLst>
              <a:ext uri="{FF2B5EF4-FFF2-40B4-BE49-F238E27FC236}">
                <a16:creationId xmlns:a16="http://schemas.microsoft.com/office/drawing/2014/main" id="{AB520D41-3EB8-41A7-BB3E-622574F97F53}"/>
              </a:ext>
            </a:extLst>
          </p:cNvPr>
          <p:cNvSpPr>
            <a:spLocks noGrp="1"/>
          </p:cNvSpPr>
          <p:nvPr>
            <p:ph type="dt" sz="half" idx="10"/>
          </p:nvPr>
        </p:nvSpPr>
        <p:spPr/>
        <p:txBody>
          <a:bodyPr/>
          <a:lstStyle/>
          <a:p>
            <a:fld id="{28C6F0CA-5F44-4BC4-93BD-EBB31D76DB07}" type="datetime1">
              <a:rPr lang="en-US" smtClean="0"/>
              <a:t>8/2/2017</a:t>
            </a:fld>
            <a:endParaRPr lang="en-US"/>
          </a:p>
        </p:txBody>
      </p:sp>
      <p:sp>
        <p:nvSpPr>
          <p:cNvPr id="5" name="Footer Placeholder 4">
            <a:extLst>
              <a:ext uri="{FF2B5EF4-FFF2-40B4-BE49-F238E27FC236}">
                <a16:creationId xmlns:a16="http://schemas.microsoft.com/office/drawing/2014/main" id="{D1BF02BC-D300-4DE9-9098-F473FEDC6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D1016-662E-44AE-843A-382FDEF74F53}"/>
              </a:ext>
            </a:extLst>
          </p:cNvPr>
          <p:cNvSpPr>
            <a:spLocks noGrp="1"/>
          </p:cNvSpPr>
          <p:nvPr>
            <p:ph type="sldNum" sz="quarter" idx="12"/>
          </p:nvPr>
        </p:nvSpPr>
        <p:spPr>
          <a:xfrm>
            <a:off x="8761674" y="6356349"/>
            <a:ext cx="2743200" cy="365125"/>
          </a:xfrm>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1248909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B95D4-F269-4BD0-87F9-6B3BA65E32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EED2A0-8263-4F8B-85CC-9B58F4C494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17812-387E-4159-A600-8E1BB8627168}"/>
              </a:ext>
            </a:extLst>
          </p:cNvPr>
          <p:cNvSpPr>
            <a:spLocks noGrp="1"/>
          </p:cNvSpPr>
          <p:nvPr>
            <p:ph type="dt" sz="half" idx="10"/>
          </p:nvPr>
        </p:nvSpPr>
        <p:spPr/>
        <p:txBody>
          <a:bodyPr/>
          <a:lstStyle/>
          <a:p>
            <a:fld id="{A09FEA83-43D3-44D1-9D61-5D5C42D7BCA7}" type="datetime1">
              <a:rPr lang="en-US" smtClean="0"/>
              <a:t>8/2/2017</a:t>
            </a:fld>
            <a:endParaRPr lang="en-US"/>
          </a:p>
        </p:txBody>
      </p:sp>
      <p:sp>
        <p:nvSpPr>
          <p:cNvPr id="5" name="Footer Placeholder 4">
            <a:extLst>
              <a:ext uri="{FF2B5EF4-FFF2-40B4-BE49-F238E27FC236}">
                <a16:creationId xmlns:a16="http://schemas.microsoft.com/office/drawing/2014/main" id="{A35B20AE-D96B-4FDE-BF9B-FA2231C6E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C2C1C-7F66-4F89-B9A6-EF58D114E433}"/>
              </a:ext>
            </a:extLst>
          </p:cNvPr>
          <p:cNvSpPr>
            <a:spLocks noGrp="1"/>
          </p:cNvSpPr>
          <p:nvPr>
            <p:ph type="sldNum" sz="quarter" idx="12"/>
          </p:nvPr>
        </p:nvSpPr>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3762539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EAF58-5EB0-402F-93DE-3E692970F8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8ED1FB-EB20-45EE-A6DE-CF3AB0FE06F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485E4-C99F-404A-BE6D-81FAB24ACD36}"/>
              </a:ext>
            </a:extLst>
          </p:cNvPr>
          <p:cNvSpPr>
            <a:spLocks noGrp="1"/>
          </p:cNvSpPr>
          <p:nvPr>
            <p:ph type="dt" sz="half" idx="10"/>
          </p:nvPr>
        </p:nvSpPr>
        <p:spPr/>
        <p:txBody>
          <a:bodyPr/>
          <a:lstStyle/>
          <a:p>
            <a:fld id="{9D1BB373-3B6F-44C6-939C-FFD63179E22D}" type="datetime1">
              <a:rPr lang="en-US" smtClean="0"/>
              <a:t>8/2/2017</a:t>
            </a:fld>
            <a:endParaRPr lang="en-US"/>
          </a:p>
        </p:txBody>
      </p:sp>
      <p:sp>
        <p:nvSpPr>
          <p:cNvPr id="5" name="Footer Placeholder 4">
            <a:extLst>
              <a:ext uri="{FF2B5EF4-FFF2-40B4-BE49-F238E27FC236}">
                <a16:creationId xmlns:a16="http://schemas.microsoft.com/office/drawing/2014/main" id="{08FF0846-95E6-429A-ABA3-2A5C5760D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95750-43A6-41AD-9FCC-C1C26AD35E7F}"/>
              </a:ext>
            </a:extLst>
          </p:cNvPr>
          <p:cNvSpPr>
            <a:spLocks noGrp="1"/>
          </p:cNvSpPr>
          <p:nvPr>
            <p:ph type="sldNum" sz="quarter" idx="12"/>
          </p:nvPr>
        </p:nvSpPr>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412498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2253-634A-40A9-A82C-F75AE1098B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E2EA69-935B-44BF-A994-020B2C9238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346D-D7A8-4729-B412-F6AF50D0245C}"/>
              </a:ext>
            </a:extLst>
          </p:cNvPr>
          <p:cNvSpPr>
            <a:spLocks noGrp="1"/>
          </p:cNvSpPr>
          <p:nvPr>
            <p:ph type="dt" sz="half" idx="10"/>
          </p:nvPr>
        </p:nvSpPr>
        <p:spPr/>
        <p:txBody>
          <a:bodyPr/>
          <a:lstStyle/>
          <a:p>
            <a:fld id="{B0983095-CB94-410E-A0D8-CB95B238E4FD}" type="datetime1">
              <a:rPr lang="en-US" smtClean="0"/>
              <a:t>8/2/2017</a:t>
            </a:fld>
            <a:endParaRPr lang="en-US"/>
          </a:p>
        </p:txBody>
      </p:sp>
      <p:sp>
        <p:nvSpPr>
          <p:cNvPr id="5" name="Footer Placeholder 4">
            <a:extLst>
              <a:ext uri="{FF2B5EF4-FFF2-40B4-BE49-F238E27FC236}">
                <a16:creationId xmlns:a16="http://schemas.microsoft.com/office/drawing/2014/main" id="{B02D7979-DBC6-42FB-8DA0-1F93274E7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79936-CE6E-424D-A972-830EF564B1B8}"/>
              </a:ext>
            </a:extLst>
          </p:cNvPr>
          <p:cNvSpPr>
            <a:spLocks noGrp="1"/>
          </p:cNvSpPr>
          <p:nvPr>
            <p:ph type="sldNum" sz="quarter" idx="12"/>
          </p:nvPr>
        </p:nvSpPr>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3859245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2C60-3569-4E89-90CF-762BC965DE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49133-1A5E-4EE4-9F29-558773A5B6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1872C4A-57E1-4248-8C24-0D3E65D44FE9}"/>
              </a:ext>
            </a:extLst>
          </p:cNvPr>
          <p:cNvSpPr>
            <a:spLocks noGrp="1"/>
          </p:cNvSpPr>
          <p:nvPr>
            <p:ph type="dt" sz="half" idx="10"/>
          </p:nvPr>
        </p:nvSpPr>
        <p:spPr/>
        <p:txBody>
          <a:bodyPr/>
          <a:lstStyle/>
          <a:p>
            <a:fld id="{16E9986D-93C6-4CA0-BB70-3B2E31131BA8}" type="datetime1">
              <a:rPr lang="en-US" smtClean="0"/>
              <a:t>8/2/2017</a:t>
            </a:fld>
            <a:endParaRPr lang="en-US"/>
          </a:p>
        </p:txBody>
      </p:sp>
      <p:sp>
        <p:nvSpPr>
          <p:cNvPr id="5" name="Footer Placeholder 4">
            <a:extLst>
              <a:ext uri="{FF2B5EF4-FFF2-40B4-BE49-F238E27FC236}">
                <a16:creationId xmlns:a16="http://schemas.microsoft.com/office/drawing/2014/main" id="{03141756-EA7E-4ABC-A37F-20A994052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AC9EA-812B-4ABA-ADB2-84F1B73D62E2}"/>
              </a:ext>
            </a:extLst>
          </p:cNvPr>
          <p:cNvSpPr>
            <a:spLocks noGrp="1"/>
          </p:cNvSpPr>
          <p:nvPr>
            <p:ph type="sldNum" sz="quarter" idx="12"/>
          </p:nvPr>
        </p:nvSpPr>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1002755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FACE-C009-46B6-A021-9472A91946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D4B123-08BF-4EAA-9107-6CEA2985F7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FADB87-6CBC-43A7-BE85-54BC7D4B2CE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75436B-D43B-40FC-B8BB-5EB829BAAFA2}"/>
              </a:ext>
            </a:extLst>
          </p:cNvPr>
          <p:cNvSpPr>
            <a:spLocks noGrp="1"/>
          </p:cNvSpPr>
          <p:nvPr>
            <p:ph type="dt" sz="half" idx="10"/>
          </p:nvPr>
        </p:nvSpPr>
        <p:spPr/>
        <p:txBody>
          <a:bodyPr/>
          <a:lstStyle/>
          <a:p>
            <a:fld id="{F3008529-CB0B-4BA4-BAC1-A6AC98D2BDF8}" type="datetime1">
              <a:rPr lang="en-US" smtClean="0"/>
              <a:t>8/2/2017</a:t>
            </a:fld>
            <a:endParaRPr lang="en-US"/>
          </a:p>
        </p:txBody>
      </p:sp>
      <p:sp>
        <p:nvSpPr>
          <p:cNvPr id="6" name="Footer Placeholder 5">
            <a:extLst>
              <a:ext uri="{FF2B5EF4-FFF2-40B4-BE49-F238E27FC236}">
                <a16:creationId xmlns:a16="http://schemas.microsoft.com/office/drawing/2014/main" id="{780354B7-57DD-4842-9E13-02A4C5134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A8782-113B-4253-8C0E-E58CA7285CD2}"/>
              </a:ext>
            </a:extLst>
          </p:cNvPr>
          <p:cNvSpPr>
            <a:spLocks noGrp="1"/>
          </p:cNvSpPr>
          <p:nvPr>
            <p:ph type="sldNum" sz="quarter" idx="12"/>
          </p:nvPr>
        </p:nvSpPr>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210583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E684-54F4-45CA-9DE3-41B2D7DEDA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9B4FE2-25EC-42C6-AC74-A9C831A5D6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57566E9-AE81-4AF4-A0C3-7855096596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910880-3724-4C5F-8271-07C728349B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6C34CA-87A9-40F7-9478-60115074F6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A0E0D-ADEE-4F7F-A847-F3C1E84600A3}"/>
              </a:ext>
            </a:extLst>
          </p:cNvPr>
          <p:cNvSpPr>
            <a:spLocks noGrp="1"/>
          </p:cNvSpPr>
          <p:nvPr>
            <p:ph type="dt" sz="half" idx="10"/>
          </p:nvPr>
        </p:nvSpPr>
        <p:spPr/>
        <p:txBody>
          <a:bodyPr/>
          <a:lstStyle/>
          <a:p>
            <a:fld id="{4D9A7933-6E42-4EC0-B181-F871890AF644}" type="datetime1">
              <a:rPr lang="en-US" smtClean="0"/>
              <a:t>8/2/2017</a:t>
            </a:fld>
            <a:endParaRPr lang="en-US"/>
          </a:p>
        </p:txBody>
      </p:sp>
      <p:sp>
        <p:nvSpPr>
          <p:cNvPr id="8" name="Footer Placeholder 7">
            <a:extLst>
              <a:ext uri="{FF2B5EF4-FFF2-40B4-BE49-F238E27FC236}">
                <a16:creationId xmlns:a16="http://schemas.microsoft.com/office/drawing/2014/main" id="{ED188F43-96FD-4FAE-A8E3-253D076C2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B716BB-51D0-4EED-8009-43090C7609EB}"/>
              </a:ext>
            </a:extLst>
          </p:cNvPr>
          <p:cNvSpPr>
            <a:spLocks noGrp="1"/>
          </p:cNvSpPr>
          <p:nvPr>
            <p:ph type="sldNum" sz="quarter" idx="12"/>
          </p:nvPr>
        </p:nvSpPr>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3158177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3A01-E18D-4F66-9FD5-948099BC0277}"/>
              </a:ext>
            </a:extLst>
          </p:cNvPr>
          <p:cNvSpPr>
            <a:spLocks noGrp="1"/>
          </p:cNvSpPr>
          <p:nvPr>
            <p:ph type="title"/>
          </p:nvPr>
        </p:nvSpPr>
        <p:spPr>
          <a:xfrm>
            <a:off x="172081" y="486237"/>
            <a:ext cx="10515600" cy="1325563"/>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7C6D28A-8DE7-46BB-8C2A-B6971B9C57D6}"/>
              </a:ext>
            </a:extLst>
          </p:cNvPr>
          <p:cNvSpPr>
            <a:spLocks noGrp="1"/>
          </p:cNvSpPr>
          <p:nvPr>
            <p:ph type="dt" sz="half" idx="10"/>
          </p:nvPr>
        </p:nvSpPr>
        <p:spPr/>
        <p:txBody>
          <a:bodyPr/>
          <a:lstStyle/>
          <a:p>
            <a:fld id="{EC82DA8B-48FB-47FA-94EB-840D0E876F54}" type="datetime1">
              <a:rPr lang="en-US" smtClean="0"/>
              <a:t>8/2/2017</a:t>
            </a:fld>
            <a:endParaRPr lang="en-US"/>
          </a:p>
        </p:txBody>
      </p:sp>
      <p:sp>
        <p:nvSpPr>
          <p:cNvPr id="4" name="Footer Placeholder 3">
            <a:extLst>
              <a:ext uri="{FF2B5EF4-FFF2-40B4-BE49-F238E27FC236}">
                <a16:creationId xmlns:a16="http://schemas.microsoft.com/office/drawing/2014/main" id="{F7B68A14-9ACF-4418-A149-F2C719993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B9F5F6-40B0-4879-9F56-9B681A4D60B6}"/>
              </a:ext>
            </a:extLst>
          </p:cNvPr>
          <p:cNvSpPr>
            <a:spLocks noGrp="1"/>
          </p:cNvSpPr>
          <p:nvPr>
            <p:ph type="sldNum" sz="quarter" idx="12"/>
          </p:nvPr>
        </p:nvSpPr>
        <p:spPr>
          <a:xfrm>
            <a:off x="8671963" y="6356350"/>
            <a:ext cx="2743200" cy="365125"/>
          </a:xfrm>
        </p:spPr>
        <p:txBody>
          <a:bodyPr/>
          <a:lstStyle/>
          <a:p>
            <a:fld id="{201A55B1-A142-4705-B2D4-CE7F8029E9EB}" type="slidenum">
              <a:rPr lang="en-US" smtClean="0"/>
              <a:t>‹#›</a:t>
            </a:fld>
            <a:endParaRPr lang="en-US"/>
          </a:p>
        </p:txBody>
      </p:sp>
      <p:pic>
        <p:nvPicPr>
          <p:cNvPr id="6" name="Picture 5">
            <a:extLst>
              <a:ext uri="{FF2B5EF4-FFF2-40B4-BE49-F238E27FC236}">
                <a16:creationId xmlns:a16="http://schemas.microsoft.com/office/drawing/2014/main" id="{54127AF4-DAF1-4B00-BFC2-D0B54D3E483D}"/>
              </a:ext>
            </a:extLst>
          </p:cNvPr>
          <p:cNvPicPr>
            <a:picLocks noChangeAspect="1"/>
          </p:cNvPicPr>
          <p:nvPr userDrawn="1"/>
        </p:nvPicPr>
        <p:blipFill rotWithShape="1">
          <a:blip r:embed="rId2"/>
          <a:srcRect b="21598"/>
          <a:stretch/>
        </p:blipFill>
        <p:spPr>
          <a:xfrm>
            <a:off x="939017" y="6254475"/>
            <a:ext cx="1397714" cy="554764"/>
          </a:xfrm>
          <a:prstGeom prst="rect">
            <a:avLst/>
          </a:prstGeom>
        </p:spPr>
      </p:pic>
    </p:spTree>
    <p:extLst>
      <p:ext uri="{BB962C8B-B14F-4D97-AF65-F5344CB8AC3E}">
        <p14:creationId xmlns:p14="http://schemas.microsoft.com/office/powerpoint/2010/main" val="265424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073EF9-6EE7-4BC6-B09D-86EB90EB0060}"/>
              </a:ext>
            </a:extLst>
          </p:cNvPr>
          <p:cNvSpPr>
            <a:spLocks noGrp="1"/>
          </p:cNvSpPr>
          <p:nvPr>
            <p:ph type="dt" sz="half" idx="10"/>
          </p:nvPr>
        </p:nvSpPr>
        <p:spPr/>
        <p:txBody>
          <a:bodyPr/>
          <a:lstStyle/>
          <a:p>
            <a:fld id="{C87A49D0-4333-4C32-8B45-EA89A0931741}" type="datetime1">
              <a:rPr lang="en-US" smtClean="0"/>
              <a:t>8/2/2017</a:t>
            </a:fld>
            <a:endParaRPr lang="en-US"/>
          </a:p>
        </p:txBody>
      </p:sp>
      <p:sp>
        <p:nvSpPr>
          <p:cNvPr id="3" name="Footer Placeholder 2">
            <a:extLst>
              <a:ext uri="{FF2B5EF4-FFF2-40B4-BE49-F238E27FC236}">
                <a16:creationId xmlns:a16="http://schemas.microsoft.com/office/drawing/2014/main" id="{48B7D34D-9DBB-42EA-B662-6C2AC83C56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8560E6-00D6-4A46-9A64-0EF746460338}"/>
              </a:ext>
            </a:extLst>
          </p:cNvPr>
          <p:cNvSpPr>
            <a:spLocks noGrp="1"/>
          </p:cNvSpPr>
          <p:nvPr>
            <p:ph type="sldNum" sz="quarter" idx="12"/>
          </p:nvPr>
        </p:nvSpPr>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1612987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53D4-398C-4732-AAAB-F2E800C043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511260-0C7B-478C-A5A2-B0B26DDB8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6C92C7-9195-4A7F-AA30-E97009F69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6D2A8D-765A-48CB-8AA6-190BDADDAD89}"/>
              </a:ext>
            </a:extLst>
          </p:cNvPr>
          <p:cNvSpPr>
            <a:spLocks noGrp="1"/>
          </p:cNvSpPr>
          <p:nvPr>
            <p:ph type="dt" sz="half" idx="10"/>
          </p:nvPr>
        </p:nvSpPr>
        <p:spPr/>
        <p:txBody>
          <a:bodyPr/>
          <a:lstStyle/>
          <a:p>
            <a:fld id="{B9BF1856-DB41-4CED-9DDD-9EE295D691F3}" type="datetime1">
              <a:rPr lang="en-US" smtClean="0"/>
              <a:t>8/2/2017</a:t>
            </a:fld>
            <a:endParaRPr lang="en-US"/>
          </a:p>
        </p:txBody>
      </p:sp>
      <p:sp>
        <p:nvSpPr>
          <p:cNvPr id="6" name="Footer Placeholder 5">
            <a:extLst>
              <a:ext uri="{FF2B5EF4-FFF2-40B4-BE49-F238E27FC236}">
                <a16:creationId xmlns:a16="http://schemas.microsoft.com/office/drawing/2014/main" id="{F153BA17-E5B6-4318-B758-E61C5586C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F572F-AA50-494E-8CBB-4FB6BACA9D43}"/>
              </a:ext>
            </a:extLst>
          </p:cNvPr>
          <p:cNvSpPr>
            <a:spLocks noGrp="1"/>
          </p:cNvSpPr>
          <p:nvPr>
            <p:ph type="sldNum" sz="quarter" idx="12"/>
          </p:nvPr>
        </p:nvSpPr>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4018596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DBBE-2490-4F7C-8ACA-B5DD9EF38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565BD-2911-4D41-AD5F-E994D01977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CD634E-8BE3-408B-9088-902FA0155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0992D7-6773-4132-97C9-D34C57DB0940}"/>
              </a:ext>
            </a:extLst>
          </p:cNvPr>
          <p:cNvSpPr>
            <a:spLocks noGrp="1"/>
          </p:cNvSpPr>
          <p:nvPr>
            <p:ph type="dt" sz="half" idx="10"/>
          </p:nvPr>
        </p:nvSpPr>
        <p:spPr/>
        <p:txBody>
          <a:bodyPr/>
          <a:lstStyle/>
          <a:p>
            <a:fld id="{6E005593-9B6A-4321-A023-6210FC985BBC}" type="datetime1">
              <a:rPr lang="en-US" smtClean="0"/>
              <a:t>8/2/2017</a:t>
            </a:fld>
            <a:endParaRPr lang="en-US"/>
          </a:p>
        </p:txBody>
      </p:sp>
      <p:sp>
        <p:nvSpPr>
          <p:cNvPr id="6" name="Footer Placeholder 5">
            <a:extLst>
              <a:ext uri="{FF2B5EF4-FFF2-40B4-BE49-F238E27FC236}">
                <a16:creationId xmlns:a16="http://schemas.microsoft.com/office/drawing/2014/main" id="{7FE645AE-E927-47A0-BD71-ADF75966D0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D34F7-6E5F-48AC-88E0-CC4D81624F02}"/>
              </a:ext>
            </a:extLst>
          </p:cNvPr>
          <p:cNvSpPr>
            <a:spLocks noGrp="1"/>
          </p:cNvSpPr>
          <p:nvPr>
            <p:ph type="sldNum" sz="quarter" idx="12"/>
          </p:nvPr>
        </p:nvSpPr>
        <p:spPr/>
        <p:txBody>
          <a:bodyPr/>
          <a:lstStyle/>
          <a:p>
            <a:fld id="{201A55B1-A142-4705-B2D4-CE7F8029E9EB}" type="slidenum">
              <a:rPr lang="en-US" smtClean="0"/>
              <a:t>‹#›</a:t>
            </a:fld>
            <a:endParaRPr lang="en-US"/>
          </a:p>
        </p:txBody>
      </p:sp>
    </p:spTree>
    <p:extLst>
      <p:ext uri="{BB962C8B-B14F-4D97-AF65-F5344CB8AC3E}">
        <p14:creationId xmlns:p14="http://schemas.microsoft.com/office/powerpoint/2010/main" val="3923354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1AA4C1-5C50-4DF1-B8A1-DF151B401C72}"/>
              </a:ext>
            </a:extLst>
          </p:cNvPr>
          <p:cNvSpPr>
            <a:spLocks noGrp="1"/>
          </p:cNvSpPr>
          <p:nvPr>
            <p:ph type="title"/>
          </p:nvPr>
        </p:nvSpPr>
        <p:spPr>
          <a:xfrm>
            <a:off x="838200" y="64973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7D13A4-EA37-469E-9ECE-55876A7D1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34FBE-E0B5-417B-9F2D-FECE2C7233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0B323-4279-4928-AD35-CC3F4B227B80}" type="datetime1">
              <a:rPr lang="en-US" smtClean="0"/>
              <a:t>8/2/2017</a:t>
            </a:fld>
            <a:endParaRPr lang="en-US"/>
          </a:p>
        </p:txBody>
      </p:sp>
      <p:sp>
        <p:nvSpPr>
          <p:cNvPr id="5" name="Footer Placeholder 4">
            <a:extLst>
              <a:ext uri="{FF2B5EF4-FFF2-40B4-BE49-F238E27FC236}">
                <a16:creationId xmlns:a16="http://schemas.microsoft.com/office/drawing/2014/main" id="{52E30680-CC38-47EF-AC93-586A780F5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3B977D-665F-46D6-9CA7-D7C7AF972A73}"/>
              </a:ext>
            </a:extLst>
          </p:cNvPr>
          <p:cNvSpPr>
            <a:spLocks noGrp="1"/>
          </p:cNvSpPr>
          <p:nvPr>
            <p:ph type="sldNum" sz="quarter" idx="4"/>
          </p:nvPr>
        </p:nvSpPr>
        <p:spPr>
          <a:xfrm>
            <a:off x="8610600" y="637524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1A55B1-A142-4705-B2D4-CE7F8029E9EB}" type="slidenum">
              <a:rPr lang="en-US" smtClean="0"/>
              <a:t>‹#›</a:t>
            </a:fld>
            <a:endParaRPr lang="en-US"/>
          </a:p>
        </p:txBody>
      </p:sp>
      <p:pic>
        <p:nvPicPr>
          <p:cNvPr id="9" name="Picture 8">
            <a:extLst>
              <a:ext uri="{FF2B5EF4-FFF2-40B4-BE49-F238E27FC236}">
                <a16:creationId xmlns:a16="http://schemas.microsoft.com/office/drawing/2014/main" id="{C0BF7D65-AD09-4703-8D34-BC142DBAAAF1}"/>
              </a:ext>
            </a:extLst>
          </p:cNvPr>
          <p:cNvPicPr>
            <a:picLocks noChangeAspect="1"/>
          </p:cNvPicPr>
          <p:nvPr userDrawn="1"/>
        </p:nvPicPr>
        <p:blipFill rotWithShape="1">
          <a:blip r:embed="rId13"/>
          <a:srcRect b="21598"/>
          <a:stretch/>
        </p:blipFill>
        <p:spPr>
          <a:xfrm>
            <a:off x="1012155" y="6245654"/>
            <a:ext cx="1397714" cy="554764"/>
          </a:xfrm>
          <a:prstGeom prst="rect">
            <a:avLst/>
          </a:prstGeom>
        </p:spPr>
      </p:pic>
      <p:pic>
        <p:nvPicPr>
          <p:cNvPr id="10" name="Picture 2" descr="Image result for virginia abc">
            <a:extLst>
              <a:ext uri="{FF2B5EF4-FFF2-40B4-BE49-F238E27FC236}">
                <a16:creationId xmlns:a16="http://schemas.microsoft.com/office/drawing/2014/main" id="{CEDF0CC9-CBCD-4906-BB6D-27ACEF2B412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782131" y="6349294"/>
            <a:ext cx="1149382" cy="37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627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g"/><Relationship Id="rId2" Type="http://schemas.openxmlformats.org/officeDocument/2006/relationships/image" Target="../media/image39.jp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619C-4AE3-4215-A97A-6974A43A1140}"/>
              </a:ext>
            </a:extLst>
          </p:cNvPr>
          <p:cNvSpPr>
            <a:spLocks noGrp="1"/>
          </p:cNvSpPr>
          <p:nvPr>
            <p:ph type="ctrTitle"/>
          </p:nvPr>
        </p:nvSpPr>
        <p:spPr>
          <a:xfrm>
            <a:off x="1485089" y="2431915"/>
            <a:ext cx="9144000" cy="2916575"/>
          </a:xfrm>
        </p:spPr>
        <p:txBody>
          <a:bodyPr>
            <a:normAutofit fontScale="90000"/>
          </a:bodyPr>
          <a:lstStyle/>
          <a:p>
            <a:r>
              <a:rPr lang="en-US" sz="4400" dirty="0"/>
              <a:t>Audience Segmentation Research</a:t>
            </a:r>
            <a:br>
              <a:rPr lang="en-US" sz="4400" dirty="0"/>
            </a:br>
            <a:r>
              <a:rPr lang="en-US" sz="4400" dirty="0"/>
              <a:t>Retail Customers</a:t>
            </a:r>
            <a:br>
              <a:rPr lang="en-US" sz="4400" dirty="0"/>
            </a:br>
            <a:br>
              <a:rPr lang="en-US" sz="4400" dirty="0"/>
            </a:br>
            <a:r>
              <a:rPr lang="en-US" sz="4400" dirty="0">
                <a:solidFill>
                  <a:schemeClr val="accent2"/>
                </a:solidFill>
              </a:rPr>
              <a:t>Internal Team Review</a:t>
            </a:r>
            <a:br>
              <a:rPr lang="en-US" sz="4400" dirty="0">
                <a:solidFill>
                  <a:schemeClr val="accent2"/>
                </a:solidFill>
              </a:rPr>
            </a:br>
            <a:r>
              <a:rPr lang="en-US" sz="4400" dirty="0">
                <a:solidFill>
                  <a:schemeClr val="accent2"/>
                </a:solidFill>
              </a:rPr>
              <a:t>August 2, 2017</a:t>
            </a:r>
          </a:p>
        </p:txBody>
      </p:sp>
      <p:sp>
        <p:nvSpPr>
          <p:cNvPr id="3" name="Slide Number Placeholder 2">
            <a:extLst>
              <a:ext uri="{FF2B5EF4-FFF2-40B4-BE49-F238E27FC236}">
                <a16:creationId xmlns:a16="http://schemas.microsoft.com/office/drawing/2014/main" id="{4120A0AC-76AF-4C7A-BD26-0A169B3CFA2D}"/>
              </a:ext>
            </a:extLst>
          </p:cNvPr>
          <p:cNvSpPr>
            <a:spLocks noGrp="1"/>
          </p:cNvSpPr>
          <p:nvPr>
            <p:ph type="sldNum" sz="quarter" idx="12"/>
          </p:nvPr>
        </p:nvSpPr>
        <p:spPr/>
        <p:txBody>
          <a:bodyPr/>
          <a:lstStyle/>
          <a:p>
            <a:fld id="{201A55B1-A142-4705-B2D4-CE7F8029E9EB}" type="slidenum">
              <a:rPr lang="en-US" smtClean="0"/>
              <a:t>1</a:t>
            </a:fld>
            <a:endParaRPr lang="en-US"/>
          </a:p>
        </p:txBody>
      </p:sp>
      <p:pic>
        <p:nvPicPr>
          <p:cNvPr id="5" name="Picture 4">
            <a:extLst>
              <a:ext uri="{FF2B5EF4-FFF2-40B4-BE49-F238E27FC236}">
                <a16:creationId xmlns:a16="http://schemas.microsoft.com/office/drawing/2014/main" id="{7AC75491-7E51-41A0-B5F7-C7710BED0C41}"/>
              </a:ext>
            </a:extLst>
          </p:cNvPr>
          <p:cNvPicPr>
            <a:picLocks noChangeAspect="1"/>
          </p:cNvPicPr>
          <p:nvPr/>
        </p:nvPicPr>
        <p:blipFill>
          <a:blip r:embed="rId2"/>
          <a:stretch>
            <a:fillRect/>
          </a:stretch>
        </p:blipFill>
        <p:spPr>
          <a:xfrm>
            <a:off x="2313928" y="917195"/>
            <a:ext cx="3073860" cy="1013721"/>
          </a:xfrm>
          <a:prstGeom prst="rect">
            <a:avLst/>
          </a:prstGeom>
        </p:spPr>
      </p:pic>
      <p:pic>
        <p:nvPicPr>
          <p:cNvPr id="6" name="Picture 5">
            <a:extLst>
              <a:ext uri="{FF2B5EF4-FFF2-40B4-BE49-F238E27FC236}">
                <a16:creationId xmlns:a16="http://schemas.microsoft.com/office/drawing/2014/main" id="{53029ED9-3BAF-4D02-9568-04BF372B1604}"/>
              </a:ext>
            </a:extLst>
          </p:cNvPr>
          <p:cNvPicPr>
            <a:picLocks noChangeAspect="1"/>
          </p:cNvPicPr>
          <p:nvPr/>
        </p:nvPicPr>
        <p:blipFill>
          <a:blip r:embed="rId3"/>
          <a:stretch>
            <a:fillRect/>
          </a:stretch>
        </p:blipFill>
        <p:spPr>
          <a:xfrm>
            <a:off x="6428808" y="898880"/>
            <a:ext cx="3103831" cy="1233400"/>
          </a:xfrm>
          <a:prstGeom prst="rect">
            <a:avLst/>
          </a:prstGeom>
        </p:spPr>
      </p:pic>
    </p:spTree>
    <p:extLst>
      <p:ext uri="{BB962C8B-B14F-4D97-AF65-F5344CB8AC3E}">
        <p14:creationId xmlns:p14="http://schemas.microsoft.com/office/powerpoint/2010/main" val="736052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0652-5FA7-4B45-AE55-9E63CCD3A773}"/>
              </a:ext>
            </a:extLst>
          </p:cNvPr>
          <p:cNvSpPr>
            <a:spLocks noGrp="1"/>
          </p:cNvSpPr>
          <p:nvPr>
            <p:ph type="ctrTitle"/>
          </p:nvPr>
        </p:nvSpPr>
        <p:spPr>
          <a:xfrm>
            <a:off x="1175984" y="-1124908"/>
            <a:ext cx="9144000" cy="4247004"/>
          </a:xfrm>
        </p:spPr>
        <p:txBody>
          <a:bodyPr>
            <a:normAutofit/>
          </a:bodyPr>
          <a:lstStyle/>
          <a:p>
            <a:r>
              <a:rPr lang="en-US" sz="4800" dirty="0"/>
              <a:t>Adults/30-39</a:t>
            </a:r>
            <a:br>
              <a:rPr lang="en-US" sz="4800" dirty="0"/>
            </a:br>
            <a:r>
              <a:rPr lang="en-US" sz="4800" dirty="0"/>
              <a:t>28.8% of spirit drinkers</a:t>
            </a:r>
            <a:br>
              <a:rPr lang="en-US" dirty="0"/>
            </a:br>
            <a:endParaRPr lang="en-US" dirty="0"/>
          </a:p>
        </p:txBody>
      </p:sp>
      <p:sp>
        <p:nvSpPr>
          <p:cNvPr id="4" name="Title 1">
            <a:extLst>
              <a:ext uri="{FF2B5EF4-FFF2-40B4-BE49-F238E27FC236}">
                <a16:creationId xmlns:a16="http://schemas.microsoft.com/office/drawing/2014/main" id="{2206A685-E74D-4D6A-BCA0-763566A5CABD}"/>
              </a:ext>
            </a:extLst>
          </p:cNvPr>
          <p:cNvSpPr txBox="1">
            <a:spLocks/>
          </p:cNvSpPr>
          <p:nvPr/>
        </p:nvSpPr>
        <p:spPr>
          <a:xfrm>
            <a:off x="2427468" y="267442"/>
            <a:ext cx="6641033" cy="6577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accent2"/>
                </a:solidFill>
              </a:rPr>
              <a:t>Primary Target Audience</a:t>
            </a:r>
          </a:p>
        </p:txBody>
      </p:sp>
      <p:sp>
        <p:nvSpPr>
          <p:cNvPr id="5" name="Slide Number Placeholder 4">
            <a:extLst>
              <a:ext uri="{FF2B5EF4-FFF2-40B4-BE49-F238E27FC236}">
                <a16:creationId xmlns:a16="http://schemas.microsoft.com/office/drawing/2014/main" id="{34FFF688-ECF4-403B-B75E-2B4C426A189A}"/>
              </a:ext>
            </a:extLst>
          </p:cNvPr>
          <p:cNvSpPr>
            <a:spLocks noGrp="1"/>
          </p:cNvSpPr>
          <p:nvPr>
            <p:ph type="sldNum" sz="quarter" idx="12"/>
          </p:nvPr>
        </p:nvSpPr>
        <p:spPr>
          <a:xfrm>
            <a:off x="8723722" y="6271549"/>
            <a:ext cx="2743200" cy="365125"/>
          </a:xfrm>
        </p:spPr>
        <p:txBody>
          <a:bodyPr/>
          <a:lstStyle/>
          <a:p>
            <a:fld id="{201A55B1-A142-4705-B2D4-CE7F8029E9EB}" type="slidenum">
              <a:rPr lang="en-US" smtClean="0"/>
              <a:t>10</a:t>
            </a:fld>
            <a:endParaRPr lang="en-US"/>
          </a:p>
        </p:txBody>
      </p:sp>
      <p:sp>
        <p:nvSpPr>
          <p:cNvPr id="18" name="Slide Number Placeholder 4">
            <a:extLst>
              <a:ext uri="{FF2B5EF4-FFF2-40B4-BE49-F238E27FC236}">
                <a16:creationId xmlns:a16="http://schemas.microsoft.com/office/drawing/2014/main" id="{B0844B43-F5DD-4DA3-9AA2-3215C62BD615}"/>
              </a:ext>
            </a:extLst>
          </p:cNvPr>
          <p:cNvSpPr txBox="1">
            <a:spLocks/>
          </p:cNvSpPr>
          <p:nvPr/>
        </p:nvSpPr>
        <p:spPr>
          <a:xfrm>
            <a:off x="8741652" y="62715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A55B1-A142-4705-B2D4-CE7F8029E9EB}" type="slidenum">
              <a:rPr lang="en-US" smtClean="0"/>
              <a:pPr/>
              <a:t>10</a:t>
            </a:fld>
            <a:endParaRPr lang="en-US" dirty="0"/>
          </a:p>
        </p:txBody>
      </p:sp>
      <p:pic>
        <p:nvPicPr>
          <p:cNvPr id="19" name="Picture 18">
            <a:extLst>
              <a:ext uri="{FF2B5EF4-FFF2-40B4-BE49-F238E27FC236}">
                <a16:creationId xmlns:a16="http://schemas.microsoft.com/office/drawing/2014/main" id="{84EB1A23-81E6-4A0D-A4D7-74772BCCF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321" y="2548818"/>
            <a:ext cx="2710814" cy="1807209"/>
          </a:xfrm>
          <a:prstGeom prst="rect">
            <a:avLst/>
          </a:prstGeom>
        </p:spPr>
      </p:pic>
      <p:pic>
        <p:nvPicPr>
          <p:cNvPr id="20" name="Picture 19">
            <a:extLst>
              <a:ext uri="{FF2B5EF4-FFF2-40B4-BE49-F238E27FC236}">
                <a16:creationId xmlns:a16="http://schemas.microsoft.com/office/drawing/2014/main" id="{7CEEE6D4-E22B-416D-96F9-A0039BE6F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468" y="2607497"/>
            <a:ext cx="2815847" cy="1876058"/>
          </a:xfrm>
          <a:prstGeom prst="rect">
            <a:avLst/>
          </a:prstGeom>
        </p:spPr>
      </p:pic>
      <p:pic>
        <p:nvPicPr>
          <p:cNvPr id="21" name="Picture 20">
            <a:extLst>
              <a:ext uri="{FF2B5EF4-FFF2-40B4-BE49-F238E27FC236}">
                <a16:creationId xmlns:a16="http://schemas.microsoft.com/office/drawing/2014/main" id="{C3B4C024-2BC1-4B13-AB1B-138E1DD21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322" y="2302566"/>
            <a:ext cx="3618826" cy="2444898"/>
          </a:xfrm>
          <a:prstGeom prst="rect">
            <a:avLst/>
          </a:prstGeom>
        </p:spPr>
      </p:pic>
      <p:pic>
        <p:nvPicPr>
          <p:cNvPr id="22" name="Picture 21">
            <a:extLst>
              <a:ext uri="{FF2B5EF4-FFF2-40B4-BE49-F238E27FC236}">
                <a16:creationId xmlns:a16="http://schemas.microsoft.com/office/drawing/2014/main" id="{C2B25D5D-E37A-4EB1-8022-785F0CAA1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801" y="3996451"/>
            <a:ext cx="3011984" cy="2193362"/>
          </a:xfrm>
          <a:prstGeom prst="rect">
            <a:avLst/>
          </a:prstGeom>
        </p:spPr>
      </p:pic>
      <p:pic>
        <p:nvPicPr>
          <p:cNvPr id="23" name="Picture 22">
            <a:extLst>
              <a:ext uri="{FF2B5EF4-FFF2-40B4-BE49-F238E27FC236}">
                <a16:creationId xmlns:a16="http://schemas.microsoft.com/office/drawing/2014/main" id="{0EAF107B-0636-411B-A160-360C2C32CE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65743" y="2573641"/>
            <a:ext cx="2487004" cy="2627117"/>
          </a:xfrm>
          <a:prstGeom prst="rect">
            <a:avLst/>
          </a:prstGeom>
        </p:spPr>
      </p:pic>
      <p:pic>
        <p:nvPicPr>
          <p:cNvPr id="24" name="Picture 23">
            <a:extLst>
              <a:ext uri="{FF2B5EF4-FFF2-40B4-BE49-F238E27FC236}">
                <a16:creationId xmlns:a16="http://schemas.microsoft.com/office/drawing/2014/main" id="{6C687946-C23F-4332-B01A-14249DD4AA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998" y="4371585"/>
            <a:ext cx="2604713" cy="1664122"/>
          </a:xfrm>
          <a:prstGeom prst="rect">
            <a:avLst/>
          </a:prstGeom>
        </p:spPr>
      </p:pic>
      <p:pic>
        <p:nvPicPr>
          <p:cNvPr id="25" name="Picture 24">
            <a:extLst>
              <a:ext uri="{FF2B5EF4-FFF2-40B4-BE49-F238E27FC236}">
                <a16:creationId xmlns:a16="http://schemas.microsoft.com/office/drawing/2014/main" id="{BD7EDD00-4D09-4373-BE24-F15DCC856E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6380" y="4469058"/>
            <a:ext cx="2706961" cy="1802491"/>
          </a:xfrm>
          <a:prstGeom prst="rect">
            <a:avLst/>
          </a:prstGeom>
        </p:spPr>
      </p:pic>
    </p:spTree>
    <p:extLst>
      <p:ext uri="{BB962C8B-B14F-4D97-AF65-F5344CB8AC3E}">
        <p14:creationId xmlns:p14="http://schemas.microsoft.com/office/powerpoint/2010/main" val="3088846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F48AFB8-9608-4D89-B9D9-34A5A6A6CE38}"/>
              </a:ext>
            </a:extLst>
          </p:cNvPr>
          <p:cNvSpPr txBox="1">
            <a:spLocks/>
          </p:cNvSpPr>
          <p:nvPr/>
        </p:nvSpPr>
        <p:spPr>
          <a:xfrm>
            <a:off x="644254" y="1036484"/>
            <a:ext cx="11078183"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Key Findings: 30-39 </a:t>
            </a:r>
            <a:r>
              <a:rPr lang="en-US" dirty="0"/>
              <a:t>is your greatest opportunity to:  </a:t>
            </a:r>
          </a:p>
          <a:p>
            <a:pPr>
              <a:buFont typeface="Wingdings" panose="05000000000000000000" pitchFamily="2" charset="2"/>
              <a:buChar char="Ø"/>
            </a:pPr>
            <a:r>
              <a:rPr lang="en-US" dirty="0"/>
              <a:t>increase transaction value </a:t>
            </a:r>
          </a:p>
          <a:p>
            <a:pPr>
              <a:buFont typeface="Wingdings" panose="05000000000000000000" pitchFamily="2" charset="2"/>
              <a:buChar char="Ø"/>
            </a:pPr>
            <a:r>
              <a:rPr lang="en-US" dirty="0"/>
              <a:t>increase share of glass</a:t>
            </a:r>
          </a:p>
        </p:txBody>
      </p:sp>
      <p:sp>
        <p:nvSpPr>
          <p:cNvPr id="4" name="Subtitle 2">
            <a:extLst>
              <a:ext uri="{FF2B5EF4-FFF2-40B4-BE49-F238E27FC236}">
                <a16:creationId xmlns:a16="http://schemas.microsoft.com/office/drawing/2014/main" id="{761050F4-6782-4FEC-94E1-8407A65C12BF}"/>
              </a:ext>
            </a:extLst>
          </p:cNvPr>
          <p:cNvSpPr txBox="1">
            <a:spLocks/>
          </p:cNvSpPr>
          <p:nvPr/>
        </p:nvSpPr>
        <p:spPr>
          <a:xfrm>
            <a:off x="644254" y="3044826"/>
            <a:ext cx="9399309" cy="2606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largest group of spirit consumers</a:t>
            </a:r>
          </a:p>
          <a:p>
            <a:r>
              <a:rPr lang="en-US" dirty="0"/>
              <a:t>Not yet brand loyal</a:t>
            </a:r>
          </a:p>
          <a:p>
            <a:r>
              <a:rPr lang="en-US" dirty="0"/>
              <a:t>Most </a:t>
            </a:r>
            <a:r>
              <a:rPr lang="en-US" b="1" dirty="0"/>
              <a:t>engaged</a:t>
            </a:r>
            <a:r>
              <a:rPr lang="en-US" dirty="0"/>
              <a:t> in social media (more than 21-29)</a:t>
            </a:r>
          </a:p>
          <a:p>
            <a:r>
              <a:rPr lang="en-US" dirty="0"/>
              <a:t>Beginning to have a disposable income</a:t>
            </a:r>
          </a:p>
        </p:txBody>
      </p:sp>
      <p:sp>
        <p:nvSpPr>
          <p:cNvPr id="5" name="Slide Number Placeholder 4">
            <a:extLst>
              <a:ext uri="{FF2B5EF4-FFF2-40B4-BE49-F238E27FC236}">
                <a16:creationId xmlns:a16="http://schemas.microsoft.com/office/drawing/2014/main" id="{86B8F86D-E0E9-40CC-82BE-6C26B24730D7}"/>
              </a:ext>
            </a:extLst>
          </p:cNvPr>
          <p:cNvSpPr>
            <a:spLocks noGrp="1"/>
          </p:cNvSpPr>
          <p:nvPr>
            <p:ph type="sldNum" sz="quarter" idx="12"/>
          </p:nvPr>
        </p:nvSpPr>
        <p:spPr/>
        <p:txBody>
          <a:bodyPr/>
          <a:lstStyle/>
          <a:p>
            <a:fld id="{201A55B1-A142-4705-B2D4-CE7F8029E9EB}" type="slidenum">
              <a:rPr lang="en-US" smtClean="0"/>
              <a:t>11</a:t>
            </a:fld>
            <a:endParaRPr lang="en-US"/>
          </a:p>
        </p:txBody>
      </p:sp>
      <p:sp>
        <p:nvSpPr>
          <p:cNvPr id="7" name="Title 1">
            <a:extLst>
              <a:ext uri="{FF2B5EF4-FFF2-40B4-BE49-F238E27FC236}">
                <a16:creationId xmlns:a16="http://schemas.microsoft.com/office/drawing/2014/main" id="{2AEDBD49-0B09-4C26-8BE4-6F42DFBF222F}"/>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Tree>
    <p:extLst>
      <p:ext uri="{BB962C8B-B14F-4D97-AF65-F5344CB8AC3E}">
        <p14:creationId xmlns:p14="http://schemas.microsoft.com/office/powerpoint/2010/main" val="222139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B36B2F-AEB7-40DA-8B3C-964BAFFCD5DA}"/>
              </a:ext>
            </a:extLst>
          </p:cNvPr>
          <p:cNvPicPr>
            <a:picLocks noChangeAspect="1"/>
          </p:cNvPicPr>
          <p:nvPr/>
        </p:nvPicPr>
        <p:blipFill rotWithShape="1">
          <a:blip r:embed="rId3">
            <a:extLst>
              <a:ext uri="{28A0092B-C50C-407E-A947-70E740481C1C}">
                <a14:useLocalDpi xmlns:a14="http://schemas.microsoft.com/office/drawing/2010/main" val="0"/>
              </a:ext>
            </a:extLst>
          </a:blip>
          <a:srcRect t="20032" b="4973"/>
          <a:stretch/>
        </p:blipFill>
        <p:spPr>
          <a:xfrm>
            <a:off x="1524583" y="1513019"/>
            <a:ext cx="8942379" cy="4117691"/>
          </a:xfrm>
          <a:prstGeom prst="rect">
            <a:avLst/>
          </a:prstGeom>
        </p:spPr>
      </p:pic>
      <p:sp>
        <p:nvSpPr>
          <p:cNvPr id="2" name="Slide Number Placeholder 1">
            <a:extLst>
              <a:ext uri="{FF2B5EF4-FFF2-40B4-BE49-F238E27FC236}">
                <a16:creationId xmlns:a16="http://schemas.microsoft.com/office/drawing/2014/main" id="{8E8E2C7D-5408-477A-BDB0-54D6B97E8347}"/>
              </a:ext>
            </a:extLst>
          </p:cNvPr>
          <p:cNvSpPr>
            <a:spLocks noGrp="1"/>
          </p:cNvSpPr>
          <p:nvPr>
            <p:ph type="sldNum" sz="quarter" idx="12"/>
          </p:nvPr>
        </p:nvSpPr>
        <p:spPr/>
        <p:txBody>
          <a:bodyPr/>
          <a:lstStyle/>
          <a:p>
            <a:fld id="{201A55B1-A142-4705-B2D4-CE7F8029E9EB}" type="slidenum">
              <a:rPr lang="en-US" smtClean="0"/>
              <a:t>12</a:t>
            </a:fld>
            <a:endParaRPr lang="en-US"/>
          </a:p>
        </p:txBody>
      </p:sp>
      <p:sp>
        <p:nvSpPr>
          <p:cNvPr id="7" name="Title 1">
            <a:extLst>
              <a:ext uri="{FF2B5EF4-FFF2-40B4-BE49-F238E27FC236}">
                <a16:creationId xmlns:a16="http://schemas.microsoft.com/office/drawing/2014/main" id="{B56C29FA-6BB0-4769-96BB-415E5C081556}"/>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5" name="TextBox 4">
            <a:extLst>
              <a:ext uri="{FF2B5EF4-FFF2-40B4-BE49-F238E27FC236}">
                <a16:creationId xmlns:a16="http://schemas.microsoft.com/office/drawing/2014/main" id="{F52F297C-524B-4E08-A01D-C86E80428EF8}"/>
              </a:ext>
            </a:extLst>
          </p:cNvPr>
          <p:cNvSpPr txBox="1"/>
          <p:nvPr/>
        </p:nvSpPr>
        <p:spPr>
          <a:xfrm>
            <a:off x="538511" y="822371"/>
            <a:ext cx="2247154" cy="523220"/>
          </a:xfrm>
          <a:prstGeom prst="rect">
            <a:avLst/>
          </a:prstGeom>
          <a:noFill/>
        </p:spPr>
        <p:txBody>
          <a:bodyPr wrap="none" rtlCol="0">
            <a:spAutoFit/>
          </a:bodyPr>
          <a:lstStyle/>
          <a:p>
            <a:r>
              <a:rPr lang="en-US" sz="2800" dirty="0">
                <a:latin typeface="+mj-lt"/>
              </a:rPr>
              <a:t>Demographics</a:t>
            </a:r>
          </a:p>
        </p:txBody>
      </p:sp>
    </p:spTree>
    <p:extLst>
      <p:ext uri="{BB962C8B-B14F-4D97-AF65-F5344CB8AC3E}">
        <p14:creationId xmlns:p14="http://schemas.microsoft.com/office/powerpoint/2010/main" val="1111359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99EB42-B7F0-43C4-96D3-CD2EAC3AC9B8}"/>
              </a:ext>
            </a:extLst>
          </p:cNvPr>
          <p:cNvSpPr>
            <a:spLocks noGrp="1"/>
          </p:cNvSpPr>
          <p:nvPr>
            <p:ph type="title"/>
          </p:nvPr>
        </p:nvSpPr>
        <p:spPr>
          <a:xfrm>
            <a:off x="658463" y="890775"/>
            <a:ext cx="6218991" cy="485861"/>
          </a:xfrm>
        </p:spPr>
        <p:txBody>
          <a:bodyPr>
            <a:normAutofit/>
          </a:bodyPr>
          <a:lstStyle/>
          <a:p>
            <a:r>
              <a:rPr lang="en-US" sz="2800" dirty="0"/>
              <a:t>Messaging Insights– Who They Are</a:t>
            </a:r>
          </a:p>
        </p:txBody>
      </p:sp>
      <p:sp>
        <p:nvSpPr>
          <p:cNvPr id="6" name="Slide Number Placeholder 5">
            <a:extLst>
              <a:ext uri="{FF2B5EF4-FFF2-40B4-BE49-F238E27FC236}">
                <a16:creationId xmlns:a16="http://schemas.microsoft.com/office/drawing/2014/main" id="{BC2F01AA-08FF-4CCB-A63A-DDCE50B7D6CD}"/>
              </a:ext>
            </a:extLst>
          </p:cNvPr>
          <p:cNvSpPr>
            <a:spLocks noGrp="1"/>
          </p:cNvSpPr>
          <p:nvPr>
            <p:ph type="sldNum" sz="quarter" idx="12"/>
          </p:nvPr>
        </p:nvSpPr>
        <p:spPr/>
        <p:txBody>
          <a:bodyPr/>
          <a:lstStyle/>
          <a:p>
            <a:fld id="{201A55B1-A142-4705-B2D4-CE7F8029E9EB}" type="slidenum">
              <a:rPr lang="en-US" smtClean="0"/>
              <a:t>13</a:t>
            </a:fld>
            <a:endParaRPr lang="en-US"/>
          </a:p>
        </p:txBody>
      </p:sp>
      <p:graphicFrame>
        <p:nvGraphicFramePr>
          <p:cNvPr id="3" name="Table 2">
            <a:extLst>
              <a:ext uri="{FF2B5EF4-FFF2-40B4-BE49-F238E27FC236}">
                <a16:creationId xmlns:a16="http://schemas.microsoft.com/office/drawing/2014/main" id="{057BA679-BCBA-4597-A17E-E2C111CB0690}"/>
              </a:ext>
            </a:extLst>
          </p:cNvPr>
          <p:cNvGraphicFramePr>
            <a:graphicFrameLocks noGrp="1"/>
          </p:cNvGraphicFramePr>
          <p:nvPr>
            <p:extLst>
              <p:ext uri="{D42A27DB-BD31-4B8C-83A1-F6EECF244321}">
                <p14:modId xmlns:p14="http://schemas.microsoft.com/office/powerpoint/2010/main" val="1118746395"/>
              </p:ext>
            </p:extLst>
          </p:nvPr>
        </p:nvGraphicFramePr>
        <p:xfrm>
          <a:off x="789350" y="1632633"/>
          <a:ext cx="8413017" cy="3691720"/>
        </p:xfrm>
        <a:graphic>
          <a:graphicData uri="http://schemas.openxmlformats.org/drawingml/2006/table">
            <a:tbl>
              <a:tblPr>
                <a:tableStyleId>{5C22544A-7EE6-4342-B048-85BDC9FD1C3A}</a:tableStyleId>
              </a:tblPr>
              <a:tblGrid>
                <a:gridCol w="4967900">
                  <a:extLst>
                    <a:ext uri="{9D8B030D-6E8A-4147-A177-3AD203B41FA5}">
                      <a16:colId xmlns:a16="http://schemas.microsoft.com/office/drawing/2014/main" val="232555291"/>
                    </a:ext>
                  </a:extLst>
                </a:gridCol>
                <a:gridCol w="1730880">
                  <a:extLst>
                    <a:ext uri="{9D8B030D-6E8A-4147-A177-3AD203B41FA5}">
                      <a16:colId xmlns:a16="http://schemas.microsoft.com/office/drawing/2014/main" val="3323059656"/>
                    </a:ext>
                  </a:extLst>
                </a:gridCol>
                <a:gridCol w="1714237">
                  <a:extLst>
                    <a:ext uri="{9D8B030D-6E8A-4147-A177-3AD203B41FA5}">
                      <a16:colId xmlns:a16="http://schemas.microsoft.com/office/drawing/2014/main" val="3947226241"/>
                    </a:ext>
                  </a:extLst>
                </a:gridCol>
              </a:tblGrid>
              <a:tr h="516076">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ctr"/>
                      <a:r>
                        <a:rPr lang="en-US" sz="1200" b="1" u="none" strike="noStrike" dirty="0">
                          <a:effectLst/>
                        </a:rPr>
                        <a:t>Spirit Drinkers 30-39 </a:t>
                      </a:r>
                    </a:p>
                    <a:p>
                      <a:pPr algn="ctr" fontAlgn="ctr"/>
                      <a:r>
                        <a:rPr lang="en-US" sz="1200" b="1" u="none" strike="noStrike" dirty="0">
                          <a:effectLst/>
                        </a:rPr>
                        <a:t>Index</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ctr"/>
                      <a:r>
                        <a:rPr lang="en-US" sz="1200" b="1" u="none" strike="noStrike" dirty="0">
                          <a:effectLst/>
                        </a:rPr>
                        <a:t>Spirit Drinkers 30-39 </a:t>
                      </a:r>
                    </a:p>
                    <a:p>
                      <a:pPr algn="ctr" fontAlgn="ctr"/>
                      <a:r>
                        <a:rPr lang="en-US" sz="1200" b="1" u="none" strike="noStrike" dirty="0">
                          <a:effectLst/>
                        </a:rPr>
                        <a:t>Vertical Percent</a:t>
                      </a:r>
                      <a:endParaRPr lang="en-US" sz="1200" b="1" i="0" u="none" strike="noStrike" dirty="0">
                        <a:solidFill>
                          <a:srgbClr val="000000"/>
                        </a:solidFill>
                        <a:effectLst/>
                        <a:latin typeface="Calibri" panose="020F0502020204030204" pitchFamily="34" charset="0"/>
                      </a:endParaRPr>
                    </a:p>
                  </a:txBody>
                  <a:tcPr marL="9525" marR="9525" marT="9525" anchor="ctr"/>
                </a:tc>
                <a:extLst>
                  <a:ext uri="{0D108BD9-81ED-4DB2-BD59-A6C34878D82A}">
                    <a16:rowId xmlns:a16="http://schemas.microsoft.com/office/drawing/2014/main" val="2473844254"/>
                  </a:ext>
                </a:extLst>
              </a:tr>
              <a:tr h="297632">
                <a:tc>
                  <a:txBody>
                    <a:bodyPr/>
                    <a:lstStyle/>
                    <a:p>
                      <a:pPr algn="l" fontAlgn="ctr"/>
                      <a:r>
                        <a:rPr lang="en-US" sz="1200" u="none" strike="noStrike" dirty="0">
                          <a:effectLst/>
                        </a:rPr>
                        <a:t>ATTITUDES (GENERAL) - AGREE A LOT: I AM AN OPTIMIST</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24.9%</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4164535250"/>
                  </a:ext>
                </a:extLst>
              </a:tr>
              <a:tr h="516076">
                <a:tc>
                  <a:txBody>
                    <a:bodyPr/>
                    <a:lstStyle/>
                    <a:p>
                      <a:pPr algn="l" fontAlgn="ctr"/>
                      <a:r>
                        <a:rPr lang="en-US" sz="1200" u="none" strike="noStrike" dirty="0">
                          <a:effectLst/>
                        </a:rPr>
                        <a:t>ATTITUDES (SOCIAL INTRCTION)-AGREE A LOT: I AM NOT AFRAID TO APPEAR UNCONVENTIONAL</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b="1" u="none" strike="noStrike" dirty="0">
                          <a:effectLst/>
                        </a:rPr>
                        <a:t>112</a:t>
                      </a:r>
                      <a:endParaRPr lang="en-US" sz="12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21.0%</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484812360"/>
                  </a:ext>
                </a:extLst>
              </a:tr>
              <a:tr h="297632">
                <a:tc>
                  <a:txBody>
                    <a:bodyPr/>
                    <a:lstStyle/>
                    <a:p>
                      <a:pPr algn="l" fontAlgn="ctr"/>
                      <a:r>
                        <a:rPr lang="en-US" sz="1200" u="none" strike="noStrike" dirty="0">
                          <a:effectLst/>
                        </a:rPr>
                        <a:t>ATTITUDES (SOCIAL INTRCTION)-AGREE A LOT: I AM </a:t>
                      </a:r>
                      <a:r>
                        <a:rPr lang="en-US" sz="1200" b="1" u="none" strike="noStrike" dirty="0">
                          <a:effectLst/>
                        </a:rPr>
                        <a:t>ADVENTUROUS</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b="1" u="none" strike="noStrike" dirty="0">
                          <a:effectLst/>
                        </a:rPr>
                        <a:t>124</a:t>
                      </a:r>
                      <a:endParaRPr lang="en-US" sz="1200" b="1"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20.1%</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914532717"/>
                  </a:ext>
                </a:extLst>
              </a:tr>
              <a:tr h="516076">
                <a:tc>
                  <a:txBody>
                    <a:bodyPr/>
                    <a:lstStyle/>
                    <a:p>
                      <a:pPr algn="l" fontAlgn="ctr"/>
                      <a:r>
                        <a:rPr lang="en-US" sz="1200" u="none" strike="noStrike" dirty="0">
                          <a:effectLst/>
                        </a:rPr>
                        <a:t>SELF-CONCEPTS - AGREE A LOT: KIND, GOOD-HEARTED, WARMHEARTED, SINCERE</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108</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48.8%</a:t>
                      </a:r>
                      <a:endParaRPr lang="en-US" sz="1200" b="1"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4185222338"/>
                  </a:ext>
                </a:extLst>
              </a:tr>
              <a:tr h="516076">
                <a:tc>
                  <a:txBody>
                    <a:bodyPr/>
                    <a:lstStyle/>
                    <a:p>
                      <a:pPr algn="l" fontAlgn="ctr"/>
                      <a:r>
                        <a:rPr lang="en-US" sz="1200" u="none" strike="noStrike" dirty="0">
                          <a:effectLst/>
                        </a:rPr>
                        <a:t>SELF-CONCEPTS - AGREE A LOT: AFFECTIONATE, PASSIONATE, LOVING, ROMANTIC</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106</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b="1" u="none" strike="noStrike" dirty="0">
                          <a:effectLst/>
                        </a:rPr>
                        <a:t>34.6%</a:t>
                      </a:r>
                      <a:endParaRPr lang="en-US" sz="1200" b="1"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260871507"/>
                  </a:ext>
                </a:extLst>
              </a:tr>
              <a:tr h="516076">
                <a:tc>
                  <a:txBody>
                    <a:bodyPr/>
                    <a:lstStyle/>
                    <a:p>
                      <a:pPr algn="l" fontAlgn="ctr"/>
                      <a:r>
                        <a:rPr lang="en-US" sz="1200" u="none" strike="noStrike" dirty="0">
                          <a:effectLst/>
                        </a:rPr>
                        <a:t>SELF-CONCEPTS - AGREE A LOT: INTELLIGENT, SMART, BRIGHT, WELL-INFORMED</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125</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37.1%</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894661891"/>
                  </a:ext>
                </a:extLst>
              </a:tr>
              <a:tr h="516076">
                <a:tc>
                  <a:txBody>
                    <a:bodyPr/>
                    <a:lstStyle/>
                    <a:p>
                      <a:pPr algn="l" fontAlgn="ctr"/>
                      <a:r>
                        <a:rPr lang="en-US" sz="1200" u="none" strike="noStrike" dirty="0">
                          <a:effectLst/>
                        </a:rPr>
                        <a:t>SELF-CONCEPTS - AGREE A LOT: SOCIABLE, FRIENDLY, CHEERFUL, LIKEABLE</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32.9%</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615581383"/>
                  </a:ext>
                </a:extLst>
              </a:tr>
            </a:tbl>
          </a:graphicData>
        </a:graphic>
      </p:graphicFrame>
      <p:sp>
        <p:nvSpPr>
          <p:cNvPr id="7" name="Title 1">
            <a:extLst>
              <a:ext uri="{FF2B5EF4-FFF2-40B4-BE49-F238E27FC236}">
                <a16:creationId xmlns:a16="http://schemas.microsoft.com/office/drawing/2014/main" id="{28F9D78D-743F-4A58-BAB7-AB9A6805CB04}"/>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8" name="Rectangle: Rounded Corners 7">
            <a:extLst>
              <a:ext uri="{FF2B5EF4-FFF2-40B4-BE49-F238E27FC236}">
                <a16:creationId xmlns:a16="http://schemas.microsoft.com/office/drawing/2014/main" id="{0A38DA18-BC78-4960-BF2B-0013288C0A53}"/>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Primary audiences is adventurous and sees themselves as good-hearted, well informed, comfortable in their own skin</a:t>
            </a:r>
          </a:p>
        </p:txBody>
      </p:sp>
    </p:spTree>
    <p:extLst>
      <p:ext uri="{BB962C8B-B14F-4D97-AF65-F5344CB8AC3E}">
        <p14:creationId xmlns:p14="http://schemas.microsoft.com/office/powerpoint/2010/main" val="141209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43179-BC5A-4249-BE64-075A62EE659A}"/>
              </a:ext>
            </a:extLst>
          </p:cNvPr>
          <p:cNvSpPr>
            <a:spLocks noGrp="1"/>
          </p:cNvSpPr>
          <p:nvPr>
            <p:ph type="title"/>
          </p:nvPr>
        </p:nvSpPr>
        <p:spPr>
          <a:xfrm>
            <a:off x="580991" y="737421"/>
            <a:ext cx="7006583" cy="560484"/>
          </a:xfrm>
        </p:spPr>
        <p:txBody>
          <a:bodyPr>
            <a:normAutofit/>
          </a:bodyPr>
          <a:lstStyle/>
          <a:p>
            <a:r>
              <a:rPr lang="en-US" sz="2800" dirty="0"/>
              <a:t>Messaging - Priorities &amp; Future</a:t>
            </a:r>
          </a:p>
        </p:txBody>
      </p:sp>
      <p:sp>
        <p:nvSpPr>
          <p:cNvPr id="5" name="Slide Number Placeholder 4">
            <a:extLst>
              <a:ext uri="{FF2B5EF4-FFF2-40B4-BE49-F238E27FC236}">
                <a16:creationId xmlns:a16="http://schemas.microsoft.com/office/drawing/2014/main" id="{1BBB50F7-1142-4161-A78E-BB92B0FF0D41}"/>
              </a:ext>
            </a:extLst>
          </p:cNvPr>
          <p:cNvSpPr>
            <a:spLocks noGrp="1"/>
          </p:cNvSpPr>
          <p:nvPr>
            <p:ph type="sldNum" sz="quarter" idx="12"/>
          </p:nvPr>
        </p:nvSpPr>
        <p:spPr/>
        <p:txBody>
          <a:bodyPr/>
          <a:lstStyle/>
          <a:p>
            <a:fld id="{201A55B1-A142-4705-B2D4-CE7F8029E9EB}" type="slidenum">
              <a:rPr lang="en-US" smtClean="0"/>
              <a:t>14</a:t>
            </a:fld>
            <a:endParaRPr lang="en-US"/>
          </a:p>
        </p:txBody>
      </p:sp>
      <p:graphicFrame>
        <p:nvGraphicFramePr>
          <p:cNvPr id="3" name="Table 2">
            <a:extLst>
              <a:ext uri="{FF2B5EF4-FFF2-40B4-BE49-F238E27FC236}">
                <a16:creationId xmlns:a16="http://schemas.microsoft.com/office/drawing/2014/main" id="{672F510B-765A-4DA5-95CC-45573AAFBEE1}"/>
              </a:ext>
            </a:extLst>
          </p:cNvPr>
          <p:cNvGraphicFramePr>
            <a:graphicFrameLocks noGrp="1"/>
          </p:cNvGraphicFramePr>
          <p:nvPr>
            <p:extLst>
              <p:ext uri="{D42A27DB-BD31-4B8C-83A1-F6EECF244321}">
                <p14:modId xmlns:p14="http://schemas.microsoft.com/office/powerpoint/2010/main" val="591988463"/>
              </p:ext>
            </p:extLst>
          </p:nvPr>
        </p:nvGraphicFramePr>
        <p:xfrm>
          <a:off x="580991" y="1473135"/>
          <a:ext cx="8878884" cy="3997995"/>
        </p:xfrm>
        <a:graphic>
          <a:graphicData uri="http://schemas.openxmlformats.org/drawingml/2006/table">
            <a:tbl>
              <a:tblPr>
                <a:tableStyleId>{5C22544A-7EE6-4342-B048-85BDC9FD1C3A}</a:tableStyleId>
              </a:tblPr>
              <a:tblGrid>
                <a:gridCol w="5248407">
                  <a:extLst>
                    <a:ext uri="{9D8B030D-6E8A-4147-A177-3AD203B41FA5}">
                      <a16:colId xmlns:a16="http://schemas.microsoft.com/office/drawing/2014/main" val="1714542040"/>
                    </a:ext>
                  </a:extLst>
                </a:gridCol>
                <a:gridCol w="1824008">
                  <a:extLst>
                    <a:ext uri="{9D8B030D-6E8A-4147-A177-3AD203B41FA5}">
                      <a16:colId xmlns:a16="http://schemas.microsoft.com/office/drawing/2014/main" val="2250037337"/>
                    </a:ext>
                  </a:extLst>
                </a:gridCol>
                <a:gridCol w="1806469">
                  <a:extLst>
                    <a:ext uri="{9D8B030D-6E8A-4147-A177-3AD203B41FA5}">
                      <a16:colId xmlns:a16="http://schemas.microsoft.com/office/drawing/2014/main" val="1582520907"/>
                    </a:ext>
                  </a:extLst>
                </a:gridCol>
              </a:tblGrid>
              <a:tr h="400830">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ctr"/>
                      <a:r>
                        <a:rPr lang="en-US" sz="1100" b="1" u="none" strike="noStrike" dirty="0">
                          <a:effectLst/>
                        </a:rPr>
                        <a:t>Spirit Drinkers 30-39</a:t>
                      </a:r>
                    </a:p>
                    <a:p>
                      <a:pPr algn="ctr" fontAlgn="ctr"/>
                      <a:r>
                        <a:rPr lang="en-US" sz="1100" b="1" u="none" strike="noStrike" dirty="0">
                          <a:effectLst/>
                        </a:rPr>
                        <a:t> Index</a:t>
                      </a:r>
                      <a:endParaRPr lang="en-US" sz="11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ctr"/>
                      <a:r>
                        <a:rPr lang="en-US" sz="1100" b="1" u="none" strike="noStrike" dirty="0">
                          <a:effectLst/>
                        </a:rPr>
                        <a:t>Spirit Drinkers 30-39 </a:t>
                      </a:r>
                    </a:p>
                    <a:p>
                      <a:pPr algn="ctr" fontAlgn="ctr"/>
                      <a:r>
                        <a:rPr lang="en-US" sz="1100" b="1" u="none" strike="noStrike" dirty="0">
                          <a:effectLst/>
                        </a:rPr>
                        <a:t>Vertical Percent</a:t>
                      </a:r>
                      <a:endParaRPr lang="en-US" sz="1100" b="1" i="0" u="none" strike="noStrike" dirty="0">
                        <a:solidFill>
                          <a:srgbClr val="000000"/>
                        </a:solidFill>
                        <a:effectLst/>
                        <a:latin typeface="Calibri" panose="020F0502020204030204" pitchFamily="34" charset="0"/>
                      </a:endParaRPr>
                    </a:p>
                  </a:txBody>
                  <a:tcPr marL="9525" marR="9525" marT="9525" anchor="ctr"/>
                </a:tc>
                <a:extLst>
                  <a:ext uri="{0D108BD9-81ED-4DB2-BD59-A6C34878D82A}">
                    <a16:rowId xmlns:a16="http://schemas.microsoft.com/office/drawing/2014/main" val="3211986589"/>
                  </a:ext>
                </a:extLst>
              </a:tr>
              <a:tr h="400830">
                <a:tc>
                  <a:txBody>
                    <a:bodyPr/>
                    <a:lstStyle/>
                    <a:p>
                      <a:pPr algn="l" fontAlgn="ctr"/>
                      <a:r>
                        <a:rPr lang="en-US" sz="1100" u="none" strike="noStrike" dirty="0">
                          <a:effectLst/>
                        </a:rPr>
                        <a:t>ATTITUDES (GENERAL) - AGREE A LOT: I ENJOY SPENDING TIME WITH MY </a:t>
                      </a:r>
                      <a:r>
                        <a:rPr lang="en-US" sz="1100" b="1" u="none" strike="noStrike" dirty="0">
                          <a:effectLst/>
                        </a:rPr>
                        <a:t>FAMILY</a:t>
                      </a:r>
                      <a:endParaRPr lang="en-US" sz="11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100" u="none" strike="noStrike">
                          <a:effectLst/>
                        </a:rPr>
                        <a:t>104</a:t>
                      </a:r>
                      <a:endParaRPr lang="en-US" sz="11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100" b="1" u="none" strike="noStrike" dirty="0">
                          <a:effectLst/>
                        </a:rPr>
                        <a:t>66.3%</a:t>
                      </a:r>
                      <a:endParaRPr lang="en-US" sz="1100" b="1"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785101738"/>
                  </a:ext>
                </a:extLst>
              </a:tr>
              <a:tr h="400830">
                <a:tc>
                  <a:txBody>
                    <a:bodyPr/>
                    <a:lstStyle/>
                    <a:p>
                      <a:pPr algn="l" fontAlgn="ctr"/>
                      <a:r>
                        <a:rPr lang="en-US" sz="1100" u="none" strike="noStrike" dirty="0">
                          <a:effectLst/>
                        </a:rPr>
                        <a:t>ATTITUDES (GENERAL) - AGREE A LOT: I WANT TO GET TO THE VERY </a:t>
                      </a:r>
                      <a:r>
                        <a:rPr lang="en-US" sz="1100" b="1" u="none" strike="noStrike" dirty="0">
                          <a:effectLst/>
                        </a:rPr>
                        <a:t>TOP IN MY CAREER</a:t>
                      </a:r>
                      <a:endParaRPr lang="en-US" sz="11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100" b="1" u="none" strike="noStrike" dirty="0">
                          <a:effectLst/>
                        </a:rPr>
                        <a:t>142</a:t>
                      </a:r>
                      <a:endParaRPr lang="en-US" sz="11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100" u="none" strike="noStrike" dirty="0">
                          <a:effectLst/>
                        </a:rPr>
                        <a:t>21.3%</a:t>
                      </a:r>
                      <a:endParaRPr lang="en-US" sz="11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762150219"/>
                  </a:ext>
                </a:extLst>
              </a:tr>
              <a:tr h="400830">
                <a:tc>
                  <a:txBody>
                    <a:bodyPr/>
                    <a:lstStyle/>
                    <a:p>
                      <a:pPr algn="l" fontAlgn="ctr"/>
                      <a:r>
                        <a:rPr lang="en-US" sz="1100" u="none" strike="noStrike" dirty="0">
                          <a:effectLst/>
                        </a:rPr>
                        <a:t>ATTITUDES (GENERAL) - AGREE A LOT: I WOULD LIKE TO SET UP MY </a:t>
                      </a:r>
                      <a:r>
                        <a:rPr lang="en-US" sz="1100" b="1" u="none" strike="noStrike" dirty="0">
                          <a:effectLst/>
                        </a:rPr>
                        <a:t>OWN BUSINESS ONE DAY</a:t>
                      </a:r>
                      <a:endParaRPr lang="en-US" sz="11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100" u="none" strike="noStrike">
                          <a:effectLst/>
                        </a:rPr>
                        <a:t>141</a:t>
                      </a:r>
                      <a:endParaRPr lang="en-US" sz="11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100" b="1" u="none" strike="noStrike" dirty="0">
                          <a:effectLst/>
                        </a:rPr>
                        <a:t>25.1%</a:t>
                      </a:r>
                      <a:endParaRPr lang="en-US" sz="1100" b="1"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602808127"/>
                  </a:ext>
                </a:extLst>
              </a:tr>
              <a:tr h="400830">
                <a:tc>
                  <a:txBody>
                    <a:bodyPr/>
                    <a:lstStyle/>
                    <a:p>
                      <a:pPr algn="l" fontAlgn="ctr"/>
                      <a:r>
                        <a:rPr lang="en-US" sz="1100" u="none" strike="noStrike" dirty="0">
                          <a:effectLst/>
                        </a:rPr>
                        <a:t>ATTITUDES (GENERAL) - AGREE A LOT: IT IS IMPORTANT MY FAMILY THINKS I AM DOING WELL</a:t>
                      </a:r>
                      <a:endParaRPr lang="en-US" sz="11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100" u="none" strike="noStrike" dirty="0">
                          <a:effectLst/>
                        </a:rPr>
                        <a:t>108</a:t>
                      </a:r>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100" u="none" strike="noStrike" dirty="0">
                          <a:effectLst/>
                        </a:rPr>
                        <a:t>20.6%</a:t>
                      </a:r>
                      <a:endParaRPr lang="en-US" sz="11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864630038"/>
                  </a:ext>
                </a:extLst>
              </a:tr>
              <a:tr h="400830">
                <a:tc>
                  <a:txBody>
                    <a:bodyPr/>
                    <a:lstStyle/>
                    <a:p>
                      <a:pPr algn="l" fontAlgn="ctr"/>
                      <a:r>
                        <a:rPr lang="en-US" sz="1100" u="none" strike="noStrike">
                          <a:effectLst/>
                        </a:rPr>
                        <a:t>ATTITUDES (GENERAL) - AGREE A LOT: I LOOK AT THE WORK I DO AS A CAREER RATHER THAN JUST AS A JOB</a:t>
                      </a:r>
                      <a:endParaRPr lang="en-US" sz="11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100" u="none" strike="noStrike" dirty="0">
                          <a:effectLst/>
                        </a:rPr>
                        <a:t>124</a:t>
                      </a:r>
                      <a:endParaRPr lang="en-US" sz="11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100" u="none" strike="noStrike" dirty="0">
                          <a:effectLst/>
                        </a:rPr>
                        <a:t>26.7%</a:t>
                      </a:r>
                      <a:endParaRPr lang="en-US" sz="11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4223359727"/>
                  </a:ext>
                </a:extLst>
              </a:tr>
              <a:tr h="400830">
                <a:tc>
                  <a:txBody>
                    <a:bodyPr/>
                    <a:lstStyle/>
                    <a:p>
                      <a:pPr algn="l" fontAlgn="ctr"/>
                      <a:r>
                        <a:rPr lang="en-US" sz="1100" u="none" strike="noStrike" dirty="0">
                          <a:effectLst/>
                        </a:rPr>
                        <a:t>ATTITUDES (GENERAL) - AGREE A LOT: IT IS IMPORTANT TO CONTINUE </a:t>
                      </a:r>
                      <a:r>
                        <a:rPr lang="en-US" sz="1100" b="1" u="none" strike="noStrike" dirty="0">
                          <a:effectLst/>
                        </a:rPr>
                        <a:t>LEARNING NEW THINGS </a:t>
                      </a:r>
                      <a:r>
                        <a:rPr lang="en-US" sz="1100" u="none" strike="noStrike" dirty="0">
                          <a:effectLst/>
                        </a:rPr>
                        <a:t>THROUGHOUT YOUR LIFE</a:t>
                      </a:r>
                      <a:endParaRPr lang="en-US" sz="11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100" u="none" strike="noStrike" dirty="0">
                          <a:effectLst/>
                        </a:rPr>
                        <a:t>104</a:t>
                      </a:r>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100" b="1" u="none" strike="noStrike" dirty="0">
                          <a:effectLst/>
                        </a:rPr>
                        <a:t>58.9%</a:t>
                      </a:r>
                      <a:endParaRPr lang="en-US" sz="1100" b="1"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563815751"/>
                  </a:ext>
                </a:extLst>
              </a:tr>
              <a:tr h="400830">
                <a:tc>
                  <a:txBody>
                    <a:bodyPr/>
                    <a:lstStyle/>
                    <a:p>
                      <a:pPr algn="l" fontAlgn="ctr"/>
                      <a:r>
                        <a:rPr lang="en-US" sz="1100" u="none" strike="noStrike">
                          <a:effectLst/>
                        </a:rPr>
                        <a:t>ATTITUDES (GENERAL) - AGREE A LOT: IT IS IMPORTANT TO BE WELL-INFORMED ABOUT THINGS</a:t>
                      </a:r>
                      <a:endParaRPr lang="en-US" sz="11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100" u="none" strike="noStrike" dirty="0">
                          <a:effectLst/>
                        </a:rPr>
                        <a:t>42.2%</a:t>
                      </a:r>
                      <a:endParaRPr lang="en-US" sz="11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073057846"/>
                  </a:ext>
                </a:extLst>
              </a:tr>
              <a:tr h="363368">
                <a:tc>
                  <a:txBody>
                    <a:bodyPr/>
                    <a:lstStyle/>
                    <a:p>
                      <a:pPr algn="l" fontAlgn="ctr"/>
                      <a:r>
                        <a:rPr lang="en-US" sz="1100" u="none" strike="noStrike" dirty="0">
                          <a:effectLst/>
                        </a:rPr>
                        <a:t>ATTITUDES (SOCIAL INTRCTION)-AGREE A LOT: I LIKE TO SHARE MY KNOWLEDGE WITH OTHERS</a:t>
                      </a:r>
                      <a:endParaRPr lang="en-US" sz="11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100" u="none" strike="noStrike" dirty="0">
                          <a:effectLst/>
                        </a:rPr>
                        <a:t>108</a:t>
                      </a:r>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100" u="none" strike="noStrike" dirty="0">
                          <a:effectLst/>
                        </a:rPr>
                        <a:t>26.0%</a:t>
                      </a:r>
                      <a:endParaRPr lang="en-US" sz="11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809941072"/>
                  </a:ext>
                </a:extLst>
              </a:tr>
              <a:tr h="400830">
                <a:tc>
                  <a:txBody>
                    <a:bodyPr/>
                    <a:lstStyle/>
                    <a:p>
                      <a:pPr algn="l" fontAlgn="ctr"/>
                      <a:r>
                        <a:rPr lang="en-US" sz="1100" u="none" strike="noStrike" dirty="0">
                          <a:effectLst/>
                        </a:rPr>
                        <a:t>ATTITUDES (SOCIAL INTRCTION)-AGREE A LOT: I LIKE TO LEARN ABOUT THINGS, EVEN IF THEY DO NOT SEEM RELEVANT AT THE TIME</a:t>
                      </a:r>
                      <a:endParaRPr lang="en-US" sz="11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ctr"/>
                      <a:r>
                        <a:rPr lang="en-US" sz="1100" u="none" strike="noStrike" dirty="0">
                          <a:effectLst/>
                        </a:rPr>
                        <a:t>114</a:t>
                      </a:r>
                      <a:endParaRPr lang="en-US" sz="1100" b="0"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ctr"/>
                      <a:r>
                        <a:rPr lang="en-US" sz="1100" u="none" strike="noStrike" dirty="0">
                          <a:effectLst/>
                        </a:rPr>
                        <a:t>31.9%</a:t>
                      </a:r>
                      <a:endParaRPr lang="en-US" sz="1100" b="0"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extLst>
                  <a:ext uri="{0D108BD9-81ED-4DB2-BD59-A6C34878D82A}">
                    <a16:rowId xmlns:a16="http://schemas.microsoft.com/office/drawing/2014/main" val="189120764"/>
                  </a:ext>
                </a:extLst>
              </a:tr>
            </a:tbl>
          </a:graphicData>
        </a:graphic>
      </p:graphicFrame>
      <p:sp>
        <p:nvSpPr>
          <p:cNvPr id="7" name="Title 1">
            <a:extLst>
              <a:ext uri="{FF2B5EF4-FFF2-40B4-BE49-F238E27FC236}">
                <a16:creationId xmlns:a16="http://schemas.microsoft.com/office/drawing/2014/main" id="{2E8341F6-18AE-497C-8C3A-E71F8FFF56DD}"/>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4" name="Rectangle: Rounded Corners 3">
            <a:extLst>
              <a:ext uri="{FF2B5EF4-FFF2-40B4-BE49-F238E27FC236}">
                <a16:creationId xmlns:a16="http://schemas.microsoft.com/office/drawing/2014/main" id="{36700EE5-8781-404B-A0A0-77942904A384}"/>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Primary audiences is career focused, hopeful for the future, wants to be and stay educated </a:t>
            </a:r>
          </a:p>
        </p:txBody>
      </p:sp>
    </p:spTree>
    <p:extLst>
      <p:ext uri="{BB962C8B-B14F-4D97-AF65-F5344CB8AC3E}">
        <p14:creationId xmlns:p14="http://schemas.microsoft.com/office/powerpoint/2010/main" val="1623743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68151C9-32A1-4FF3-A971-2C38C27078A1}"/>
              </a:ext>
            </a:extLst>
          </p:cNvPr>
          <p:cNvSpPr txBox="1">
            <a:spLocks/>
          </p:cNvSpPr>
          <p:nvPr/>
        </p:nvSpPr>
        <p:spPr>
          <a:xfrm>
            <a:off x="606334" y="768486"/>
            <a:ext cx="8168016" cy="4910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Messaging - What They Like To Do</a:t>
            </a:r>
          </a:p>
        </p:txBody>
      </p:sp>
      <p:sp>
        <p:nvSpPr>
          <p:cNvPr id="4" name="Slide Number Placeholder 3">
            <a:extLst>
              <a:ext uri="{FF2B5EF4-FFF2-40B4-BE49-F238E27FC236}">
                <a16:creationId xmlns:a16="http://schemas.microsoft.com/office/drawing/2014/main" id="{2233E4E8-7E80-49FD-A526-214C64803B5E}"/>
              </a:ext>
            </a:extLst>
          </p:cNvPr>
          <p:cNvSpPr>
            <a:spLocks noGrp="1"/>
          </p:cNvSpPr>
          <p:nvPr>
            <p:ph type="sldNum" sz="quarter" idx="12"/>
          </p:nvPr>
        </p:nvSpPr>
        <p:spPr/>
        <p:txBody>
          <a:bodyPr/>
          <a:lstStyle/>
          <a:p>
            <a:fld id="{201A55B1-A142-4705-B2D4-CE7F8029E9EB}" type="slidenum">
              <a:rPr lang="en-US" smtClean="0"/>
              <a:t>15</a:t>
            </a:fld>
            <a:endParaRPr lang="en-US"/>
          </a:p>
        </p:txBody>
      </p:sp>
      <p:graphicFrame>
        <p:nvGraphicFramePr>
          <p:cNvPr id="5" name="Table 4">
            <a:extLst>
              <a:ext uri="{FF2B5EF4-FFF2-40B4-BE49-F238E27FC236}">
                <a16:creationId xmlns:a16="http://schemas.microsoft.com/office/drawing/2014/main" id="{9D950A94-1A9E-4B50-8633-1EFA4D2EA204}"/>
              </a:ext>
            </a:extLst>
          </p:cNvPr>
          <p:cNvGraphicFramePr>
            <a:graphicFrameLocks noGrp="1"/>
          </p:cNvGraphicFramePr>
          <p:nvPr>
            <p:extLst>
              <p:ext uri="{D42A27DB-BD31-4B8C-83A1-F6EECF244321}">
                <p14:modId xmlns:p14="http://schemas.microsoft.com/office/powerpoint/2010/main" val="2939772878"/>
              </p:ext>
            </p:extLst>
          </p:nvPr>
        </p:nvGraphicFramePr>
        <p:xfrm>
          <a:off x="394478" y="1687431"/>
          <a:ext cx="9089409" cy="3448485"/>
        </p:xfrm>
        <a:graphic>
          <a:graphicData uri="http://schemas.openxmlformats.org/drawingml/2006/table">
            <a:tbl>
              <a:tblPr>
                <a:tableStyleId>{5C22544A-7EE6-4342-B048-85BDC9FD1C3A}</a:tableStyleId>
              </a:tblPr>
              <a:tblGrid>
                <a:gridCol w="5372850">
                  <a:extLst>
                    <a:ext uri="{9D8B030D-6E8A-4147-A177-3AD203B41FA5}">
                      <a16:colId xmlns:a16="http://schemas.microsoft.com/office/drawing/2014/main" val="1556297000"/>
                    </a:ext>
                  </a:extLst>
                </a:gridCol>
                <a:gridCol w="1867257">
                  <a:extLst>
                    <a:ext uri="{9D8B030D-6E8A-4147-A177-3AD203B41FA5}">
                      <a16:colId xmlns:a16="http://schemas.microsoft.com/office/drawing/2014/main" val="1836677121"/>
                    </a:ext>
                  </a:extLst>
                </a:gridCol>
                <a:gridCol w="1849302">
                  <a:extLst>
                    <a:ext uri="{9D8B030D-6E8A-4147-A177-3AD203B41FA5}">
                      <a16:colId xmlns:a16="http://schemas.microsoft.com/office/drawing/2014/main" val="2663524145"/>
                    </a:ext>
                  </a:extLst>
                </a:gridCol>
              </a:tblGrid>
              <a:tr h="527864">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ctr"/>
                      <a:r>
                        <a:rPr lang="en-US" sz="1200" b="1" u="none" strike="noStrike" dirty="0">
                          <a:effectLst/>
                        </a:rPr>
                        <a:t>Spirit Drinkers 30-39 </a:t>
                      </a:r>
                    </a:p>
                    <a:p>
                      <a:pPr algn="ctr" fontAlgn="ctr"/>
                      <a:r>
                        <a:rPr lang="en-US" sz="1200" b="1" u="none" strike="noStrike" dirty="0">
                          <a:effectLst/>
                        </a:rPr>
                        <a:t>Index</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ctr"/>
                      <a:r>
                        <a:rPr lang="en-US" sz="1200" b="1" u="none" strike="noStrike" dirty="0">
                          <a:effectLst/>
                        </a:rPr>
                        <a:t>Spirit Drinkers 30-39 </a:t>
                      </a:r>
                    </a:p>
                    <a:p>
                      <a:pPr algn="ctr" fontAlgn="ctr"/>
                      <a:r>
                        <a:rPr lang="en-US" sz="1200" b="1" u="none" strike="noStrike" dirty="0">
                          <a:effectLst/>
                        </a:rPr>
                        <a:t>Vertical Percent</a:t>
                      </a:r>
                      <a:endParaRPr lang="en-US" sz="1200" b="1" i="0" u="none" strike="noStrike" dirty="0">
                        <a:solidFill>
                          <a:srgbClr val="000000"/>
                        </a:solidFill>
                        <a:effectLst/>
                        <a:latin typeface="Calibri" panose="020F0502020204030204" pitchFamily="34" charset="0"/>
                      </a:endParaRPr>
                    </a:p>
                  </a:txBody>
                  <a:tcPr marL="9525" marR="9525" marT="9525" anchor="ctr"/>
                </a:tc>
                <a:extLst>
                  <a:ext uri="{0D108BD9-81ED-4DB2-BD59-A6C34878D82A}">
                    <a16:rowId xmlns:a16="http://schemas.microsoft.com/office/drawing/2014/main" val="2743356426"/>
                  </a:ext>
                </a:extLst>
              </a:tr>
              <a:tr h="595086">
                <a:tc>
                  <a:txBody>
                    <a:bodyPr/>
                    <a:lstStyle/>
                    <a:p>
                      <a:pPr algn="l" fontAlgn="ctr"/>
                      <a:r>
                        <a:rPr lang="en-US" sz="1200" u="none" strike="noStrike" dirty="0">
                          <a:effectLst/>
                        </a:rPr>
                        <a:t>ATTITUDES (TRAVEL) - AGREE A LOT: I LOVE THE IDEA OF TRAVELING ABROAD</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142</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32.4%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122672364"/>
                  </a:ext>
                </a:extLst>
              </a:tr>
              <a:tr h="343197">
                <a:tc>
                  <a:txBody>
                    <a:bodyPr/>
                    <a:lstStyle/>
                    <a:p>
                      <a:pPr algn="l" fontAlgn="ctr"/>
                      <a:r>
                        <a:rPr lang="en-US" sz="1200" u="none" strike="noStrike" dirty="0">
                          <a:effectLst/>
                        </a:rPr>
                        <a:t>LEISURE ACTIVITIES/HOBBIES-LAST 12 MOS: BARBECUING</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134</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52.4%</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579654873"/>
                  </a:ext>
                </a:extLst>
              </a:tr>
              <a:tr h="343197">
                <a:tc>
                  <a:txBody>
                    <a:bodyPr/>
                    <a:lstStyle/>
                    <a:p>
                      <a:pPr algn="l" fontAlgn="ctr"/>
                      <a:r>
                        <a:rPr lang="en-US" sz="1200" u="none" strike="noStrike">
                          <a:effectLst/>
                        </a:rPr>
                        <a:t>LEISURE ACTIVITIES/HOBBIES-LAST 12 MOS: BOARD GAMES</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154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47.4%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2228688915"/>
                  </a:ext>
                </a:extLst>
              </a:tr>
              <a:tr h="343197">
                <a:tc>
                  <a:txBody>
                    <a:bodyPr/>
                    <a:lstStyle/>
                    <a:p>
                      <a:pPr algn="l" fontAlgn="ctr"/>
                      <a:r>
                        <a:rPr lang="en-US" sz="1200" u="none" strike="noStrike">
                          <a:effectLst/>
                        </a:rPr>
                        <a:t>LEISURE ACTIVITIES/HOBBIES-LAST 12 MOS: CARD GAMES</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137</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51.0%</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08937735"/>
                  </a:ext>
                </a:extLst>
              </a:tr>
              <a:tr h="343197">
                <a:tc>
                  <a:txBody>
                    <a:bodyPr/>
                    <a:lstStyle/>
                    <a:p>
                      <a:pPr algn="l" fontAlgn="ctr"/>
                      <a:r>
                        <a:rPr lang="en-US" sz="1200" u="none" strike="noStrike">
                          <a:effectLst/>
                        </a:rPr>
                        <a:t>LEISURE ACTIVITIES/HOBBIES-LAST 12 MOS: GO TO A BEACH/LAKE</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141</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56.7%</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2635758932"/>
                  </a:ext>
                </a:extLst>
              </a:tr>
              <a:tr h="357661">
                <a:tc>
                  <a:txBody>
                    <a:bodyPr/>
                    <a:lstStyle/>
                    <a:p>
                      <a:pPr algn="l" fontAlgn="ctr"/>
                      <a:r>
                        <a:rPr lang="en-US" sz="1200" u="none" strike="noStrike">
                          <a:effectLst/>
                        </a:rPr>
                        <a:t>ATTITUDES (GENERAL) - AGREE A LOT: I ENJOY ENTERTAINING PEOPLE IN MY HOME</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125</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27.9%</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767133683"/>
                  </a:ext>
                </a:extLst>
              </a:tr>
              <a:tr h="595086">
                <a:tc>
                  <a:txBody>
                    <a:bodyPr/>
                    <a:lstStyle/>
                    <a:p>
                      <a:pPr algn="l" fontAlgn="ctr"/>
                      <a:r>
                        <a:rPr lang="en-US" sz="1200" u="none" strike="noStrike" dirty="0">
                          <a:effectLst/>
                        </a:rPr>
                        <a:t>ATTITUDES (SOCIAL INTRCTION)-AGREE A LOT: I ENJOY KEEPING IN TOUCH WITH MY FRIENDS AND ACQUAINTANCES</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102</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36.6%</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007850702"/>
                  </a:ext>
                </a:extLst>
              </a:tr>
            </a:tbl>
          </a:graphicData>
        </a:graphic>
      </p:graphicFrame>
      <p:sp>
        <p:nvSpPr>
          <p:cNvPr id="7" name="Title 1">
            <a:extLst>
              <a:ext uri="{FF2B5EF4-FFF2-40B4-BE49-F238E27FC236}">
                <a16:creationId xmlns:a16="http://schemas.microsoft.com/office/drawing/2014/main" id="{7451DE0D-8885-473C-9399-054D3E64C7FB}"/>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8" name="Rectangle: Rounded Corners 7">
            <a:extLst>
              <a:ext uri="{FF2B5EF4-FFF2-40B4-BE49-F238E27FC236}">
                <a16:creationId xmlns:a16="http://schemas.microsoft.com/office/drawing/2014/main" id="{7FE31EFB-AD04-4D48-B384-61C904088657}"/>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Notice Agree A lot responses on a 5-point scale.</a:t>
            </a:r>
          </a:p>
          <a:p>
            <a:pPr algn="ctr"/>
            <a:endParaRPr lang="en-US" dirty="0"/>
          </a:p>
          <a:p>
            <a:pPr algn="ctr"/>
            <a:r>
              <a:rPr lang="en-US" dirty="0"/>
              <a:t>All of these values are well above average. </a:t>
            </a:r>
          </a:p>
        </p:txBody>
      </p:sp>
    </p:spTree>
    <p:extLst>
      <p:ext uri="{BB962C8B-B14F-4D97-AF65-F5344CB8AC3E}">
        <p14:creationId xmlns:p14="http://schemas.microsoft.com/office/powerpoint/2010/main" val="1134875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F5B97-9AEE-43BF-B39B-1818FBE86286}"/>
              </a:ext>
            </a:extLst>
          </p:cNvPr>
          <p:cNvPicPr>
            <a:picLocks noChangeAspect="1"/>
          </p:cNvPicPr>
          <p:nvPr/>
        </p:nvPicPr>
        <p:blipFill rotWithShape="1">
          <a:blip r:embed="rId3">
            <a:extLst>
              <a:ext uri="{28A0092B-C50C-407E-A947-70E740481C1C}">
                <a14:useLocalDpi xmlns:a14="http://schemas.microsoft.com/office/drawing/2010/main" val="0"/>
              </a:ext>
            </a:extLst>
          </a:blip>
          <a:srcRect t="26567" b="4712"/>
          <a:stretch/>
        </p:blipFill>
        <p:spPr>
          <a:xfrm>
            <a:off x="725448" y="1565643"/>
            <a:ext cx="9525000" cy="4012443"/>
          </a:xfrm>
          <a:prstGeom prst="rect">
            <a:avLst/>
          </a:prstGeom>
        </p:spPr>
      </p:pic>
      <p:sp>
        <p:nvSpPr>
          <p:cNvPr id="2" name="Slide Number Placeholder 1">
            <a:extLst>
              <a:ext uri="{FF2B5EF4-FFF2-40B4-BE49-F238E27FC236}">
                <a16:creationId xmlns:a16="http://schemas.microsoft.com/office/drawing/2014/main" id="{C6B3F41C-E3B5-4741-B0C8-7962DB190D25}"/>
              </a:ext>
            </a:extLst>
          </p:cNvPr>
          <p:cNvSpPr>
            <a:spLocks noGrp="1"/>
          </p:cNvSpPr>
          <p:nvPr>
            <p:ph type="sldNum" sz="quarter" idx="12"/>
          </p:nvPr>
        </p:nvSpPr>
        <p:spPr/>
        <p:txBody>
          <a:bodyPr/>
          <a:lstStyle/>
          <a:p>
            <a:fld id="{201A55B1-A142-4705-B2D4-CE7F8029E9EB}" type="slidenum">
              <a:rPr lang="en-US" smtClean="0"/>
              <a:t>16</a:t>
            </a:fld>
            <a:endParaRPr lang="en-US"/>
          </a:p>
        </p:txBody>
      </p:sp>
      <p:sp>
        <p:nvSpPr>
          <p:cNvPr id="4" name="Title 3">
            <a:extLst>
              <a:ext uri="{FF2B5EF4-FFF2-40B4-BE49-F238E27FC236}">
                <a16:creationId xmlns:a16="http://schemas.microsoft.com/office/drawing/2014/main" id="{B0BA2D26-E2F5-4CF9-B19E-4210B570040F}"/>
              </a:ext>
            </a:extLst>
          </p:cNvPr>
          <p:cNvSpPr txBox="1">
            <a:spLocks/>
          </p:cNvSpPr>
          <p:nvPr/>
        </p:nvSpPr>
        <p:spPr>
          <a:xfrm>
            <a:off x="507459" y="797889"/>
            <a:ext cx="8539264" cy="4158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Shopping Attitudes</a:t>
            </a:r>
          </a:p>
        </p:txBody>
      </p:sp>
      <p:sp>
        <p:nvSpPr>
          <p:cNvPr id="6" name="Title 1">
            <a:extLst>
              <a:ext uri="{FF2B5EF4-FFF2-40B4-BE49-F238E27FC236}">
                <a16:creationId xmlns:a16="http://schemas.microsoft.com/office/drawing/2014/main" id="{849E35CE-E877-435E-8701-F2AEBE449336}"/>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7" name="Rectangle: Rounded Corners 6">
            <a:extLst>
              <a:ext uri="{FF2B5EF4-FFF2-40B4-BE49-F238E27FC236}">
                <a16:creationId xmlns:a16="http://schemas.microsoft.com/office/drawing/2014/main" id="{688C1011-0A43-4BC3-BDDF-A46E744197FB}"/>
              </a:ext>
            </a:extLst>
          </p:cNvPr>
          <p:cNvSpPr/>
          <p:nvPr/>
        </p:nvSpPr>
        <p:spPr>
          <a:xfrm>
            <a:off x="4933545" y="4455268"/>
            <a:ext cx="5582055" cy="860171"/>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Small percentages of Just the Essentials and Traditionalists – this is good. </a:t>
            </a:r>
          </a:p>
        </p:txBody>
      </p:sp>
    </p:spTree>
    <p:extLst>
      <p:ext uri="{BB962C8B-B14F-4D97-AF65-F5344CB8AC3E}">
        <p14:creationId xmlns:p14="http://schemas.microsoft.com/office/powerpoint/2010/main" val="4097932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79BFA7-9B8D-4966-B94F-9BE4DDCF1A7E}"/>
              </a:ext>
            </a:extLst>
          </p:cNvPr>
          <p:cNvSpPr>
            <a:spLocks noGrp="1"/>
          </p:cNvSpPr>
          <p:nvPr>
            <p:ph type="sldNum" sz="quarter" idx="12"/>
          </p:nvPr>
        </p:nvSpPr>
        <p:spPr/>
        <p:txBody>
          <a:bodyPr/>
          <a:lstStyle/>
          <a:p>
            <a:fld id="{201A55B1-A142-4705-B2D4-CE7F8029E9EB}" type="slidenum">
              <a:rPr lang="en-US" smtClean="0"/>
              <a:t>17</a:t>
            </a:fld>
            <a:endParaRPr lang="en-US"/>
          </a:p>
        </p:txBody>
      </p:sp>
      <p:graphicFrame>
        <p:nvGraphicFramePr>
          <p:cNvPr id="5" name="Table 4">
            <a:extLst>
              <a:ext uri="{FF2B5EF4-FFF2-40B4-BE49-F238E27FC236}">
                <a16:creationId xmlns:a16="http://schemas.microsoft.com/office/drawing/2014/main" id="{086A0461-B714-4A3B-9BA7-DBCE5B024E9C}"/>
              </a:ext>
            </a:extLst>
          </p:cNvPr>
          <p:cNvGraphicFramePr>
            <a:graphicFrameLocks noGrp="1"/>
          </p:cNvGraphicFramePr>
          <p:nvPr>
            <p:extLst>
              <p:ext uri="{D42A27DB-BD31-4B8C-83A1-F6EECF244321}">
                <p14:modId xmlns:p14="http://schemas.microsoft.com/office/powerpoint/2010/main" val="1122716868"/>
              </p:ext>
            </p:extLst>
          </p:nvPr>
        </p:nvGraphicFramePr>
        <p:xfrm>
          <a:off x="399534" y="1581639"/>
          <a:ext cx="8272429" cy="3961557"/>
        </p:xfrm>
        <a:graphic>
          <a:graphicData uri="http://schemas.openxmlformats.org/drawingml/2006/table">
            <a:tbl>
              <a:tblPr>
                <a:tableStyleId>{5C22544A-7EE6-4342-B048-85BDC9FD1C3A}</a:tableStyleId>
              </a:tblPr>
              <a:tblGrid>
                <a:gridCol w="4889925">
                  <a:extLst>
                    <a:ext uri="{9D8B030D-6E8A-4147-A177-3AD203B41FA5}">
                      <a16:colId xmlns:a16="http://schemas.microsoft.com/office/drawing/2014/main" val="3812491199"/>
                    </a:ext>
                  </a:extLst>
                </a:gridCol>
                <a:gridCol w="1699422">
                  <a:extLst>
                    <a:ext uri="{9D8B030D-6E8A-4147-A177-3AD203B41FA5}">
                      <a16:colId xmlns:a16="http://schemas.microsoft.com/office/drawing/2014/main" val="599242278"/>
                    </a:ext>
                  </a:extLst>
                </a:gridCol>
                <a:gridCol w="1683082">
                  <a:extLst>
                    <a:ext uri="{9D8B030D-6E8A-4147-A177-3AD203B41FA5}">
                      <a16:colId xmlns:a16="http://schemas.microsoft.com/office/drawing/2014/main" val="3626913249"/>
                    </a:ext>
                  </a:extLst>
                </a:gridCol>
              </a:tblGrid>
              <a:tr h="433193">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ctr"/>
                      <a:r>
                        <a:rPr lang="en-US" sz="1200" b="1" u="none" strike="noStrike" dirty="0">
                          <a:effectLst/>
                        </a:rPr>
                        <a:t>Spirit Drinkers 30-39 </a:t>
                      </a:r>
                    </a:p>
                    <a:p>
                      <a:pPr algn="ctr" fontAlgn="ctr"/>
                      <a:r>
                        <a:rPr lang="en-US" sz="1200" b="1" u="none" strike="noStrike" dirty="0">
                          <a:effectLst/>
                        </a:rPr>
                        <a:t>Index</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ctr"/>
                      <a:r>
                        <a:rPr lang="en-US" sz="1200" b="1" u="none" strike="noStrike" dirty="0">
                          <a:effectLst/>
                        </a:rPr>
                        <a:t>Spirit Drinkers 30-39 </a:t>
                      </a:r>
                    </a:p>
                    <a:p>
                      <a:pPr algn="ctr" fontAlgn="ctr"/>
                      <a:r>
                        <a:rPr lang="en-US" sz="1200" b="1" u="none" strike="noStrike" dirty="0">
                          <a:effectLst/>
                        </a:rPr>
                        <a:t>Vertical Percent</a:t>
                      </a:r>
                      <a:endParaRPr lang="en-US" sz="1200" b="1" i="0" u="none" strike="noStrike" dirty="0">
                        <a:solidFill>
                          <a:srgbClr val="000000"/>
                        </a:solidFill>
                        <a:effectLst/>
                        <a:latin typeface="Calibri" panose="020F0502020204030204" pitchFamily="34" charset="0"/>
                      </a:endParaRPr>
                    </a:p>
                  </a:txBody>
                  <a:tcPr marL="9525" marR="9525" marT="9525" anchor="ctr"/>
                </a:tc>
                <a:extLst>
                  <a:ext uri="{0D108BD9-81ED-4DB2-BD59-A6C34878D82A}">
                    <a16:rowId xmlns:a16="http://schemas.microsoft.com/office/drawing/2014/main" val="3994890617"/>
                  </a:ext>
                </a:extLst>
              </a:tr>
              <a:tr h="433193">
                <a:tc>
                  <a:txBody>
                    <a:bodyPr/>
                    <a:lstStyle/>
                    <a:p>
                      <a:pPr algn="l" fontAlgn="ctr"/>
                      <a:r>
                        <a:rPr lang="en-US" sz="1200" u="none" strike="noStrike" dirty="0">
                          <a:effectLst/>
                        </a:rPr>
                        <a:t>ATTITUDES (ABOUT SHOPPING)- AGREE A LOT: A </a:t>
                      </a:r>
                      <a:r>
                        <a:rPr lang="en-US" sz="1200" b="1" u="none" strike="noStrike" dirty="0">
                          <a:effectLst/>
                        </a:rPr>
                        <a:t>STORE’S ENVIRONMENT </a:t>
                      </a:r>
                      <a:r>
                        <a:rPr lang="en-US" sz="1200" u="none" strike="noStrike" dirty="0">
                          <a:effectLst/>
                        </a:rPr>
                        <a:t>CAN MAKE A DIFFERENCE IN WHETHER I SHOP THERE</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111</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35.3%</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4048690375"/>
                  </a:ext>
                </a:extLst>
              </a:tr>
              <a:tr h="433193">
                <a:tc>
                  <a:txBody>
                    <a:bodyPr/>
                    <a:lstStyle/>
                    <a:p>
                      <a:pPr algn="l" fontAlgn="ctr"/>
                      <a:r>
                        <a:rPr lang="en-US" sz="1200" u="none" strike="noStrike">
                          <a:effectLst/>
                        </a:rPr>
                        <a:t>ATTITUDES (ABOUT SHOPPING)- AGREE A LOT: I AM USUALLY WILLING TO SHOP AT NEW STORES</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108</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14.4%</a:t>
                      </a:r>
                      <a:endParaRPr lang="en-US" sz="1200" b="1"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301984483"/>
                  </a:ext>
                </a:extLst>
              </a:tr>
              <a:tr h="433193">
                <a:tc>
                  <a:txBody>
                    <a:bodyPr/>
                    <a:lstStyle/>
                    <a:p>
                      <a:pPr algn="l" fontAlgn="ctr"/>
                      <a:r>
                        <a:rPr lang="en-US" sz="1200" u="none" strike="noStrike">
                          <a:effectLst/>
                        </a:rPr>
                        <a:t>ATTITUDES (ABOUT SHOPPING)- AGREE A LOT: I OFTEN USE THE INTERNET TO HELP PLAN MY SHOPPING TRIPS</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144</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b="1" u="none" strike="noStrike" dirty="0">
                          <a:effectLst/>
                        </a:rPr>
                        <a:t>14.7%</a:t>
                      </a:r>
                      <a:endParaRPr lang="en-US" sz="1200" b="1"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180250288"/>
                  </a:ext>
                </a:extLst>
              </a:tr>
              <a:tr h="433193">
                <a:tc>
                  <a:txBody>
                    <a:bodyPr/>
                    <a:lstStyle/>
                    <a:p>
                      <a:pPr algn="l" fontAlgn="ctr"/>
                      <a:r>
                        <a:rPr lang="en-US" sz="1200" u="none" strike="noStrike">
                          <a:effectLst/>
                        </a:rPr>
                        <a:t>SHOP BEHAVIOR- AGREE A LOT: I SHOP AROUND A LOT TO TAKE ADVANTAGE OF SPECIALS OR BARGAINS</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108</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21.8%</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427249040"/>
                  </a:ext>
                </a:extLst>
              </a:tr>
              <a:tr h="433193">
                <a:tc>
                  <a:txBody>
                    <a:bodyPr/>
                    <a:lstStyle/>
                    <a:p>
                      <a:pPr algn="l" fontAlgn="ctr"/>
                      <a:r>
                        <a:rPr lang="en-US" sz="1200" u="none" strike="noStrike" dirty="0">
                          <a:effectLst/>
                        </a:rPr>
                        <a:t>SHOP BEHAVIOR- AGREE A LOT: I ALWAYS LOOK OUT FOR </a:t>
                      </a:r>
                      <a:r>
                        <a:rPr lang="en-US" sz="1200" b="1" u="none" strike="noStrike" dirty="0">
                          <a:effectLst/>
                        </a:rPr>
                        <a:t>SPECIAL OFFERS</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112</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23.6%</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943538007"/>
                  </a:ext>
                </a:extLst>
              </a:tr>
              <a:tr h="517744">
                <a:tc>
                  <a:txBody>
                    <a:bodyPr/>
                    <a:lstStyle/>
                    <a:p>
                      <a:pPr algn="l" fontAlgn="ctr"/>
                      <a:r>
                        <a:rPr lang="en-US" sz="1200" u="none" strike="noStrike" dirty="0">
                          <a:effectLst/>
                        </a:rPr>
                        <a:t>SHOPPING-REFER ALWAYS: </a:t>
                      </a:r>
                      <a:r>
                        <a:rPr lang="en-US" sz="1200" b="1" u="none" strike="noStrike" dirty="0">
                          <a:effectLst/>
                        </a:rPr>
                        <a:t>DEPARTMENTAL SIGNS/OVRHEAD AISLE MARKERS</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113</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21.3%</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729245702"/>
                  </a:ext>
                </a:extLst>
              </a:tr>
              <a:tr h="443552">
                <a:tc>
                  <a:txBody>
                    <a:bodyPr/>
                    <a:lstStyle/>
                    <a:p>
                      <a:pPr algn="l" fontAlgn="ctr"/>
                      <a:r>
                        <a:rPr lang="en-US" sz="1200" u="none" strike="noStrike" dirty="0">
                          <a:effectLst/>
                        </a:rPr>
                        <a:t>SHOPPING-REFER ALWAYS: FREE STANDING DISPLAYS WITH PRODUCT</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118</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12.4%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6813496"/>
                  </a:ext>
                </a:extLst>
              </a:tr>
              <a:tr h="401103">
                <a:tc>
                  <a:txBody>
                    <a:bodyPr/>
                    <a:lstStyle/>
                    <a:p>
                      <a:pPr algn="l" fontAlgn="ctr"/>
                      <a:r>
                        <a:rPr lang="en-US" sz="1200" u="none" strike="noStrike" dirty="0">
                          <a:effectLst/>
                        </a:rPr>
                        <a:t>SHOPPING-REFER ALWAYS: SIGNS ON MERCHANDISE RACKS OR SHELVES</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106</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14.1%</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326500784"/>
                  </a:ext>
                </a:extLst>
              </a:tr>
            </a:tbl>
          </a:graphicData>
        </a:graphic>
      </p:graphicFrame>
      <p:sp>
        <p:nvSpPr>
          <p:cNvPr id="7" name="Title 1">
            <a:extLst>
              <a:ext uri="{FF2B5EF4-FFF2-40B4-BE49-F238E27FC236}">
                <a16:creationId xmlns:a16="http://schemas.microsoft.com/office/drawing/2014/main" id="{9BFFEE71-02A8-497B-96FF-A1C22C40B3C6}"/>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9" name="Title 3">
            <a:extLst>
              <a:ext uri="{FF2B5EF4-FFF2-40B4-BE49-F238E27FC236}">
                <a16:creationId xmlns:a16="http://schemas.microsoft.com/office/drawing/2014/main" id="{1AF3EDD4-2AA8-42DA-AC4D-AF99819C4B84}"/>
              </a:ext>
            </a:extLst>
          </p:cNvPr>
          <p:cNvSpPr txBox="1">
            <a:spLocks/>
          </p:cNvSpPr>
          <p:nvPr/>
        </p:nvSpPr>
        <p:spPr>
          <a:xfrm>
            <a:off x="507459" y="797889"/>
            <a:ext cx="8539264" cy="4158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Shopping Attitudes</a:t>
            </a:r>
          </a:p>
        </p:txBody>
      </p:sp>
      <p:sp>
        <p:nvSpPr>
          <p:cNvPr id="11" name="Rectangle: Rounded Corners 10">
            <a:extLst>
              <a:ext uri="{FF2B5EF4-FFF2-40B4-BE49-F238E27FC236}">
                <a16:creationId xmlns:a16="http://schemas.microsoft.com/office/drawing/2014/main" id="{A2AE0161-7F26-43A1-A4B3-BADE4517728F}"/>
              </a:ext>
            </a:extLst>
          </p:cNvPr>
          <p:cNvSpPr/>
          <p:nvPr/>
        </p:nvSpPr>
        <p:spPr>
          <a:xfrm>
            <a:off x="9197256" y="1581639"/>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Speaks to the potential value of the instore branding ideas </a:t>
            </a:r>
          </a:p>
        </p:txBody>
      </p:sp>
    </p:spTree>
    <p:extLst>
      <p:ext uri="{BB962C8B-B14F-4D97-AF65-F5344CB8AC3E}">
        <p14:creationId xmlns:p14="http://schemas.microsoft.com/office/powerpoint/2010/main" val="149081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0A5572-70D2-48DC-9A6C-9E3E77E0F534}"/>
              </a:ext>
            </a:extLst>
          </p:cNvPr>
          <p:cNvSpPr txBox="1">
            <a:spLocks/>
          </p:cNvSpPr>
          <p:nvPr/>
        </p:nvSpPr>
        <p:spPr>
          <a:xfrm>
            <a:off x="507459" y="768486"/>
            <a:ext cx="10515600" cy="4619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Brand Loyalty</a:t>
            </a:r>
          </a:p>
        </p:txBody>
      </p:sp>
      <p:sp>
        <p:nvSpPr>
          <p:cNvPr id="8" name="Slide Number Placeholder 7">
            <a:extLst>
              <a:ext uri="{FF2B5EF4-FFF2-40B4-BE49-F238E27FC236}">
                <a16:creationId xmlns:a16="http://schemas.microsoft.com/office/drawing/2014/main" id="{29881DCF-9561-480C-B9F9-A9FCA36D1DE3}"/>
              </a:ext>
            </a:extLst>
          </p:cNvPr>
          <p:cNvSpPr>
            <a:spLocks noGrp="1"/>
          </p:cNvSpPr>
          <p:nvPr>
            <p:ph type="sldNum" sz="quarter" idx="12"/>
          </p:nvPr>
        </p:nvSpPr>
        <p:spPr/>
        <p:txBody>
          <a:bodyPr/>
          <a:lstStyle/>
          <a:p>
            <a:fld id="{201A55B1-A142-4705-B2D4-CE7F8029E9EB}" type="slidenum">
              <a:rPr lang="en-US" smtClean="0"/>
              <a:t>18</a:t>
            </a:fld>
            <a:endParaRPr lang="en-US"/>
          </a:p>
        </p:txBody>
      </p:sp>
      <p:graphicFrame>
        <p:nvGraphicFramePr>
          <p:cNvPr id="2" name="Table 1">
            <a:extLst>
              <a:ext uri="{FF2B5EF4-FFF2-40B4-BE49-F238E27FC236}">
                <a16:creationId xmlns:a16="http://schemas.microsoft.com/office/drawing/2014/main" id="{EF6F958E-0395-48AE-B74C-045CB90516DD}"/>
              </a:ext>
            </a:extLst>
          </p:cNvPr>
          <p:cNvGraphicFramePr>
            <a:graphicFrameLocks noGrp="1"/>
          </p:cNvGraphicFramePr>
          <p:nvPr>
            <p:extLst>
              <p:ext uri="{D42A27DB-BD31-4B8C-83A1-F6EECF244321}">
                <p14:modId xmlns:p14="http://schemas.microsoft.com/office/powerpoint/2010/main" val="467585004"/>
              </p:ext>
            </p:extLst>
          </p:nvPr>
        </p:nvGraphicFramePr>
        <p:xfrm>
          <a:off x="507459" y="1704814"/>
          <a:ext cx="8521308" cy="2390772"/>
        </p:xfrm>
        <a:graphic>
          <a:graphicData uri="http://schemas.openxmlformats.org/drawingml/2006/table">
            <a:tbl>
              <a:tblPr>
                <a:tableStyleId>{5C22544A-7EE6-4342-B048-85BDC9FD1C3A}</a:tableStyleId>
              </a:tblPr>
              <a:tblGrid>
                <a:gridCol w="5202265">
                  <a:extLst>
                    <a:ext uri="{9D8B030D-6E8A-4147-A177-3AD203B41FA5}">
                      <a16:colId xmlns:a16="http://schemas.microsoft.com/office/drawing/2014/main" val="4050594072"/>
                    </a:ext>
                  </a:extLst>
                </a:gridCol>
                <a:gridCol w="1713901">
                  <a:extLst>
                    <a:ext uri="{9D8B030D-6E8A-4147-A177-3AD203B41FA5}">
                      <a16:colId xmlns:a16="http://schemas.microsoft.com/office/drawing/2014/main" val="2709272163"/>
                    </a:ext>
                  </a:extLst>
                </a:gridCol>
                <a:gridCol w="1605142">
                  <a:extLst>
                    <a:ext uri="{9D8B030D-6E8A-4147-A177-3AD203B41FA5}">
                      <a16:colId xmlns:a16="http://schemas.microsoft.com/office/drawing/2014/main" val="1168827982"/>
                    </a:ext>
                  </a:extLst>
                </a:gridCol>
              </a:tblGrid>
              <a:tr h="278924">
                <a:tc>
                  <a:txBody>
                    <a:bodyPr/>
                    <a:lstStyle/>
                    <a:p>
                      <a:pPr algn="l" fontAlgn="ct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ctr"/>
                      <a:r>
                        <a:rPr lang="en-US" sz="1200" b="1" u="none" strike="noStrike" dirty="0">
                          <a:effectLst/>
                        </a:rPr>
                        <a:t>Spirit Drinkers 30-39 </a:t>
                      </a:r>
                    </a:p>
                    <a:p>
                      <a:pPr algn="ctr" fontAlgn="ctr"/>
                      <a:r>
                        <a:rPr lang="en-US" sz="1200" b="1" u="none" strike="noStrike" dirty="0">
                          <a:effectLst/>
                        </a:rPr>
                        <a:t>Index</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ctr"/>
                      <a:r>
                        <a:rPr lang="en-US" sz="1200" b="1" u="none" strike="noStrike" dirty="0">
                          <a:effectLst/>
                        </a:rPr>
                        <a:t>Spirit Drinkers 30-39 </a:t>
                      </a:r>
                    </a:p>
                    <a:p>
                      <a:pPr algn="ctr" fontAlgn="ctr"/>
                      <a:r>
                        <a:rPr lang="en-US" sz="1200" b="1" u="none" strike="noStrike" dirty="0">
                          <a:effectLst/>
                        </a:rPr>
                        <a:t>Vertical Percent</a:t>
                      </a:r>
                      <a:endParaRPr lang="en-US" sz="1200" b="1" i="0" u="none" strike="noStrike" dirty="0">
                        <a:solidFill>
                          <a:srgbClr val="000000"/>
                        </a:solidFill>
                        <a:effectLst/>
                        <a:latin typeface="Calibri" panose="020F0502020204030204" pitchFamily="34" charset="0"/>
                      </a:endParaRPr>
                    </a:p>
                  </a:txBody>
                  <a:tcPr marL="9525" marR="9525" marT="9525" anchor="ctr"/>
                </a:tc>
                <a:extLst>
                  <a:ext uri="{0D108BD9-81ED-4DB2-BD59-A6C34878D82A}">
                    <a16:rowId xmlns:a16="http://schemas.microsoft.com/office/drawing/2014/main" val="2481702600"/>
                  </a:ext>
                </a:extLst>
              </a:tr>
              <a:tr h="285747">
                <a:tc>
                  <a:txBody>
                    <a:bodyPr/>
                    <a:lstStyle/>
                    <a:p>
                      <a:pPr algn="l" fontAlgn="ctr"/>
                      <a:r>
                        <a:rPr lang="en-US" sz="1200" u="none" strike="noStrike" dirty="0">
                          <a:effectLst/>
                        </a:rPr>
                        <a:t>ATTITUDES(ABOUT SHOPPING)- ANY DISAGREE: REGARDLESS OF PRICE, IT IS IMPORTANT TO HAVE THE BRAND I LIKE</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103</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35.2%</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254709189"/>
                  </a:ext>
                </a:extLst>
              </a:tr>
              <a:tr h="285747">
                <a:tc>
                  <a:txBody>
                    <a:bodyPr/>
                    <a:lstStyle/>
                    <a:p>
                      <a:pPr algn="l" fontAlgn="ctr"/>
                      <a:r>
                        <a:rPr lang="en-US" sz="1200" u="none" strike="noStrike" dirty="0">
                          <a:effectLst/>
                        </a:rPr>
                        <a:t>SHOP BEHAVIOR-ANY AGREE: I </a:t>
                      </a:r>
                      <a:r>
                        <a:rPr lang="en-US" sz="1200" b="1" u="none" strike="noStrike" dirty="0">
                          <a:effectLst/>
                        </a:rPr>
                        <a:t>BUY UNKNOWN BRANDS TO SAVE MONEY</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121</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37.2%</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381486759"/>
                  </a:ext>
                </a:extLst>
              </a:tr>
              <a:tr h="285747">
                <a:tc>
                  <a:txBody>
                    <a:bodyPr/>
                    <a:lstStyle/>
                    <a:p>
                      <a:pPr algn="l" fontAlgn="ctr"/>
                      <a:r>
                        <a:rPr lang="en-US" sz="1200" u="none" strike="noStrike" dirty="0">
                          <a:effectLst/>
                        </a:rPr>
                        <a:t>SHOP BEHAVIOR-ANY </a:t>
                      </a:r>
                      <a:r>
                        <a:rPr lang="en-US" sz="1200" b="1" u="none" strike="noStrike" dirty="0">
                          <a:effectLst/>
                        </a:rPr>
                        <a:t>DISAGREE: I</a:t>
                      </a:r>
                      <a:r>
                        <a:rPr lang="en-US" sz="1200" u="none" strike="noStrike" dirty="0">
                          <a:effectLst/>
                        </a:rPr>
                        <a:t> ALWAYS LOOK FOR THE BRAND NAME ON THE PACKAGE</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103</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31.2%</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4059734975"/>
                  </a:ext>
                </a:extLst>
              </a:tr>
              <a:tr h="285747">
                <a:tc>
                  <a:txBody>
                    <a:bodyPr/>
                    <a:lstStyle/>
                    <a:p>
                      <a:pPr algn="l" fontAlgn="ctr"/>
                      <a:r>
                        <a:rPr lang="en-US" sz="1200" u="none" strike="noStrike" dirty="0">
                          <a:effectLst/>
                        </a:rPr>
                        <a:t>SHOP BEHAVIOR-ANY AGREE: WHEN IN THE STORE, I OFTEN BUY AN ITEM ON THE </a:t>
                      </a:r>
                      <a:r>
                        <a:rPr lang="en-US" sz="1200" b="1" u="none" strike="noStrike" dirty="0">
                          <a:effectLst/>
                        </a:rPr>
                        <a:t>SPUR OF THE MOMENT</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114</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43.0%</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157907629"/>
                  </a:ext>
                </a:extLst>
              </a:tr>
              <a:tr h="285747">
                <a:tc>
                  <a:txBody>
                    <a:bodyPr/>
                    <a:lstStyle/>
                    <a:p>
                      <a:pPr algn="l" fontAlgn="ctr"/>
                      <a:r>
                        <a:rPr lang="en-US" sz="1200" u="none" strike="noStrike" dirty="0">
                          <a:effectLst/>
                        </a:rPr>
                        <a:t>SHOP BEHAVIOR-ANY AGREE: I </a:t>
                      </a:r>
                      <a:r>
                        <a:rPr lang="en-US" sz="1200" b="1" u="none" strike="noStrike" dirty="0">
                          <a:effectLst/>
                        </a:rPr>
                        <a:t>LIKE TO CHANGE BRANDS OFTEN </a:t>
                      </a:r>
                      <a:r>
                        <a:rPr lang="en-US" sz="1200" u="none" strike="noStrike" dirty="0">
                          <a:effectLst/>
                        </a:rPr>
                        <a:t>FOR THE SAKE OF VARIETY AND NOVELTY</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130</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24.2%</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2637417327"/>
                  </a:ext>
                </a:extLst>
              </a:tr>
            </a:tbl>
          </a:graphicData>
        </a:graphic>
      </p:graphicFrame>
      <p:sp>
        <p:nvSpPr>
          <p:cNvPr id="9" name="Title 1">
            <a:extLst>
              <a:ext uri="{FF2B5EF4-FFF2-40B4-BE49-F238E27FC236}">
                <a16:creationId xmlns:a16="http://schemas.microsoft.com/office/drawing/2014/main" id="{96B08467-9A2F-4B9D-B2A5-FB741B676B4B}"/>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10" name="Rectangle: Rounded Corners 9">
            <a:extLst>
              <a:ext uri="{FF2B5EF4-FFF2-40B4-BE49-F238E27FC236}">
                <a16:creationId xmlns:a16="http://schemas.microsoft.com/office/drawing/2014/main" id="{91DCCA32-DC5B-4D47-A858-DD1E070B082B}"/>
              </a:ext>
            </a:extLst>
          </p:cNvPr>
          <p:cNvSpPr/>
          <p:nvPr/>
        </p:nvSpPr>
        <p:spPr>
          <a:xfrm>
            <a:off x="9416374" y="1704814"/>
            <a:ext cx="2217907" cy="2390772"/>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Not loyal to brands yet.  This is also good for upsell opportunities.</a:t>
            </a:r>
          </a:p>
          <a:p>
            <a:pPr algn="ctr"/>
            <a:endParaRPr lang="en-US" dirty="0"/>
          </a:p>
        </p:txBody>
      </p:sp>
    </p:spTree>
    <p:extLst>
      <p:ext uri="{BB962C8B-B14F-4D97-AF65-F5344CB8AC3E}">
        <p14:creationId xmlns:p14="http://schemas.microsoft.com/office/powerpoint/2010/main" val="414013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DDD79-E1F8-46D3-B6F7-215FAB3C5497}"/>
              </a:ext>
            </a:extLst>
          </p:cNvPr>
          <p:cNvPicPr>
            <a:picLocks noChangeAspect="1"/>
          </p:cNvPicPr>
          <p:nvPr/>
        </p:nvPicPr>
        <p:blipFill rotWithShape="1">
          <a:blip r:embed="rId3">
            <a:extLst>
              <a:ext uri="{28A0092B-C50C-407E-A947-70E740481C1C}">
                <a14:useLocalDpi xmlns:a14="http://schemas.microsoft.com/office/drawing/2010/main" val="0"/>
              </a:ext>
            </a:extLst>
          </a:blip>
          <a:srcRect t="28321" b="5180"/>
          <a:stretch/>
        </p:blipFill>
        <p:spPr>
          <a:xfrm>
            <a:off x="418083" y="1474183"/>
            <a:ext cx="9124752" cy="4190861"/>
          </a:xfrm>
          <a:prstGeom prst="rect">
            <a:avLst/>
          </a:prstGeom>
        </p:spPr>
      </p:pic>
      <p:sp>
        <p:nvSpPr>
          <p:cNvPr id="2" name="Slide Number Placeholder 1">
            <a:extLst>
              <a:ext uri="{FF2B5EF4-FFF2-40B4-BE49-F238E27FC236}">
                <a16:creationId xmlns:a16="http://schemas.microsoft.com/office/drawing/2014/main" id="{519258DC-32FF-434D-86A1-5A9BB781986D}"/>
              </a:ext>
            </a:extLst>
          </p:cNvPr>
          <p:cNvSpPr>
            <a:spLocks noGrp="1"/>
          </p:cNvSpPr>
          <p:nvPr>
            <p:ph type="sldNum" sz="quarter" idx="12"/>
          </p:nvPr>
        </p:nvSpPr>
        <p:spPr/>
        <p:txBody>
          <a:bodyPr/>
          <a:lstStyle/>
          <a:p>
            <a:fld id="{201A55B1-A142-4705-B2D4-CE7F8029E9EB}" type="slidenum">
              <a:rPr lang="en-US" smtClean="0"/>
              <a:t>19</a:t>
            </a:fld>
            <a:endParaRPr lang="en-US"/>
          </a:p>
        </p:txBody>
      </p:sp>
      <p:sp>
        <p:nvSpPr>
          <p:cNvPr id="4" name="Title 3">
            <a:extLst>
              <a:ext uri="{FF2B5EF4-FFF2-40B4-BE49-F238E27FC236}">
                <a16:creationId xmlns:a16="http://schemas.microsoft.com/office/drawing/2014/main" id="{4D5B5E85-74D7-4EAC-ADDA-E2D73CEF70FD}"/>
              </a:ext>
            </a:extLst>
          </p:cNvPr>
          <p:cNvSpPr txBox="1">
            <a:spLocks/>
          </p:cNvSpPr>
          <p:nvPr/>
        </p:nvSpPr>
        <p:spPr>
          <a:xfrm>
            <a:off x="581010" y="695058"/>
            <a:ext cx="6812011" cy="4602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Social Media Profile</a:t>
            </a:r>
          </a:p>
        </p:txBody>
      </p:sp>
      <p:sp>
        <p:nvSpPr>
          <p:cNvPr id="6" name="Title 1">
            <a:extLst>
              <a:ext uri="{FF2B5EF4-FFF2-40B4-BE49-F238E27FC236}">
                <a16:creationId xmlns:a16="http://schemas.microsoft.com/office/drawing/2014/main" id="{C0C7B4D6-0E95-4189-AD0C-AC3F18F7116B}"/>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7" name="Rectangle: Rounded Corners 6">
            <a:extLst>
              <a:ext uri="{FF2B5EF4-FFF2-40B4-BE49-F238E27FC236}">
                <a16:creationId xmlns:a16="http://schemas.microsoft.com/office/drawing/2014/main" id="{AD6FDB5B-F245-4E40-BB00-15DF9CC7D64B}"/>
              </a:ext>
            </a:extLst>
          </p:cNvPr>
          <p:cNvSpPr/>
          <p:nvPr/>
        </p:nvSpPr>
        <p:spPr>
          <a:xfrm>
            <a:off x="9231548" y="2930499"/>
            <a:ext cx="2538920" cy="2390772"/>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a:p>
            <a:pPr algn="ctr"/>
            <a:r>
              <a:rPr lang="en-US" dirty="0"/>
              <a:t>Extraordinarily high percentages of social media frequency AND engagement online. </a:t>
            </a:r>
          </a:p>
          <a:p>
            <a:pPr algn="ctr"/>
            <a:endParaRPr lang="en-US" dirty="0"/>
          </a:p>
        </p:txBody>
      </p:sp>
    </p:spTree>
    <p:extLst>
      <p:ext uri="{BB962C8B-B14F-4D97-AF65-F5344CB8AC3E}">
        <p14:creationId xmlns:p14="http://schemas.microsoft.com/office/powerpoint/2010/main" val="360479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3CCD-8EC6-4D33-BC18-8E6C00A6D180}"/>
              </a:ext>
            </a:extLst>
          </p:cNvPr>
          <p:cNvSpPr>
            <a:spLocks noGrp="1"/>
          </p:cNvSpPr>
          <p:nvPr>
            <p:ph type="title"/>
          </p:nvPr>
        </p:nvSpPr>
        <p:spPr>
          <a:xfrm>
            <a:off x="507459" y="124446"/>
            <a:ext cx="10515600" cy="644040"/>
          </a:xfrm>
        </p:spPr>
        <p:txBody>
          <a:bodyPr>
            <a:normAutofit/>
          </a:bodyPr>
          <a:lstStyle/>
          <a:p>
            <a:r>
              <a:rPr lang="en-US" sz="3600" b="1" dirty="0">
                <a:solidFill>
                  <a:schemeClr val="accent2"/>
                </a:solidFill>
              </a:rPr>
              <a:t>Research Objectives</a:t>
            </a:r>
          </a:p>
        </p:txBody>
      </p:sp>
      <p:sp>
        <p:nvSpPr>
          <p:cNvPr id="3" name="Content Placeholder 2">
            <a:extLst>
              <a:ext uri="{FF2B5EF4-FFF2-40B4-BE49-F238E27FC236}">
                <a16:creationId xmlns:a16="http://schemas.microsoft.com/office/drawing/2014/main" id="{552B3585-E7CB-41EA-8F60-136F1BCBB884}"/>
              </a:ext>
            </a:extLst>
          </p:cNvPr>
          <p:cNvSpPr>
            <a:spLocks noGrp="1"/>
          </p:cNvSpPr>
          <p:nvPr>
            <p:ph idx="1"/>
          </p:nvPr>
        </p:nvSpPr>
        <p:spPr>
          <a:xfrm>
            <a:off x="702013" y="1396196"/>
            <a:ext cx="10515600" cy="4351338"/>
          </a:xfrm>
        </p:spPr>
        <p:txBody>
          <a:bodyPr>
            <a:normAutofit/>
          </a:bodyPr>
          <a:lstStyle/>
          <a:p>
            <a:r>
              <a:rPr lang="en-US" sz="2400" dirty="0"/>
              <a:t>Evaluate all audience segments by media target definition </a:t>
            </a:r>
          </a:p>
          <a:p>
            <a:r>
              <a:rPr lang="en-US" sz="2400" dirty="0"/>
              <a:t>Discover insights into media preference, usage and behavior</a:t>
            </a:r>
          </a:p>
          <a:p>
            <a:r>
              <a:rPr lang="en-US" sz="2400" dirty="0"/>
              <a:t>Provide strategy and creative teams with lifestyle beliefs and attitudes (relevant)</a:t>
            </a:r>
          </a:p>
          <a:p>
            <a:r>
              <a:rPr lang="en-US" sz="2400" dirty="0"/>
              <a:t>Discover shopping habits, behavior and attitudes</a:t>
            </a:r>
          </a:p>
          <a:p>
            <a:r>
              <a:rPr lang="en-US" sz="2400" dirty="0"/>
              <a:t>Overlay ABC branded and spirit category social media environment (Authentic) </a:t>
            </a:r>
          </a:p>
        </p:txBody>
      </p:sp>
      <p:sp>
        <p:nvSpPr>
          <p:cNvPr id="4" name="Slide Number Placeholder 3">
            <a:extLst>
              <a:ext uri="{FF2B5EF4-FFF2-40B4-BE49-F238E27FC236}">
                <a16:creationId xmlns:a16="http://schemas.microsoft.com/office/drawing/2014/main" id="{2B05EE37-1E0C-4E8A-9FD9-58EC229595AD}"/>
              </a:ext>
            </a:extLst>
          </p:cNvPr>
          <p:cNvSpPr>
            <a:spLocks noGrp="1"/>
          </p:cNvSpPr>
          <p:nvPr>
            <p:ph type="sldNum" sz="quarter" idx="12"/>
          </p:nvPr>
        </p:nvSpPr>
        <p:spPr/>
        <p:txBody>
          <a:bodyPr/>
          <a:lstStyle/>
          <a:p>
            <a:fld id="{201A55B1-A142-4705-B2D4-CE7F8029E9EB}" type="slidenum">
              <a:rPr lang="en-US" smtClean="0"/>
              <a:t>2</a:t>
            </a:fld>
            <a:endParaRPr lang="en-US"/>
          </a:p>
        </p:txBody>
      </p:sp>
    </p:spTree>
    <p:extLst>
      <p:ext uri="{BB962C8B-B14F-4D97-AF65-F5344CB8AC3E}">
        <p14:creationId xmlns:p14="http://schemas.microsoft.com/office/powerpoint/2010/main" val="2323880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99EB42-B7F0-43C4-96D3-CD2EAC3AC9B8}"/>
              </a:ext>
            </a:extLst>
          </p:cNvPr>
          <p:cNvSpPr>
            <a:spLocks noGrp="1"/>
          </p:cNvSpPr>
          <p:nvPr>
            <p:ph type="title"/>
          </p:nvPr>
        </p:nvSpPr>
        <p:spPr>
          <a:xfrm>
            <a:off x="629282" y="768486"/>
            <a:ext cx="8135339" cy="458610"/>
          </a:xfrm>
        </p:spPr>
        <p:txBody>
          <a:bodyPr>
            <a:normAutofit fontScale="90000"/>
          </a:bodyPr>
          <a:lstStyle/>
          <a:p>
            <a:r>
              <a:rPr lang="en-US" sz="2800" dirty="0"/>
              <a:t>Social Media</a:t>
            </a:r>
          </a:p>
        </p:txBody>
      </p:sp>
      <p:sp>
        <p:nvSpPr>
          <p:cNvPr id="5" name="Slide Number Placeholder 4">
            <a:extLst>
              <a:ext uri="{FF2B5EF4-FFF2-40B4-BE49-F238E27FC236}">
                <a16:creationId xmlns:a16="http://schemas.microsoft.com/office/drawing/2014/main" id="{301FA78C-0A61-454A-9EFC-F9C3452C8B68}"/>
              </a:ext>
            </a:extLst>
          </p:cNvPr>
          <p:cNvSpPr>
            <a:spLocks noGrp="1"/>
          </p:cNvSpPr>
          <p:nvPr>
            <p:ph type="sldNum" sz="quarter" idx="12"/>
          </p:nvPr>
        </p:nvSpPr>
        <p:spPr/>
        <p:txBody>
          <a:bodyPr/>
          <a:lstStyle/>
          <a:p>
            <a:fld id="{201A55B1-A142-4705-B2D4-CE7F8029E9EB}" type="slidenum">
              <a:rPr lang="en-US" smtClean="0"/>
              <a:t>20</a:t>
            </a:fld>
            <a:endParaRPr lang="en-US"/>
          </a:p>
        </p:txBody>
      </p:sp>
      <p:graphicFrame>
        <p:nvGraphicFramePr>
          <p:cNvPr id="2" name="Table 1">
            <a:extLst>
              <a:ext uri="{FF2B5EF4-FFF2-40B4-BE49-F238E27FC236}">
                <a16:creationId xmlns:a16="http://schemas.microsoft.com/office/drawing/2014/main" id="{92C5B7EA-6D97-4846-A620-B9F43B9773FA}"/>
              </a:ext>
            </a:extLst>
          </p:cNvPr>
          <p:cNvGraphicFramePr>
            <a:graphicFrameLocks noGrp="1"/>
          </p:cNvGraphicFramePr>
          <p:nvPr>
            <p:extLst>
              <p:ext uri="{D42A27DB-BD31-4B8C-83A1-F6EECF244321}">
                <p14:modId xmlns:p14="http://schemas.microsoft.com/office/powerpoint/2010/main" val="496250435"/>
              </p:ext>
            </p:extLst>
          </p:nvPr>
        </p:nvGraphicFramePr>
        <p:xfrm>
          <a:off x="629282" y="1796870"/>
          <a:ext cx="8162687" cy="3217957"/>
        </p:xfrm>
        <a:graphic>
          <a:graphicData uri="http://schemas.openxmlformats.org/drawingml/2006/table">
            <a:tbl>
              <a:tblPr>
                <a:tableStyleId>{5C22544A-7EE6-4342-B048-85BDC9FD1C3A}</a:tableStyleId>
              </a:tblPr>
              <a:tblGrid>
                <a:gridCol w="4825055">
                  <a:extLst>
                    <a:ext uri="{9D8B030D-6E8A-4147-A177-3AD203B41FA5}">
                      <a16:colId xmlns:a16="http://schemas.microsoft.com/office/drawing/2014/main" val="2101016361"/>
                    </a:ext>
                  </a:extLst>
                </a:gridCol>
                <a:gridCol w="1676878">
                  <a:extLst>
                    <a:ext uri="{9D8B030D-6E8A-4147-A177-3AD203B41FA5}">
                      <a16:colId xmlns:a16="http://schemas.microsoft.com/office/drawing/2014/main" val="3281890819"/>
                    </a:ext>
                  </a:extLst>
                </a:gridCol>
                <a:gridCol w="1660754">
                  <a:extLst>
                    <a:ext uri="{9D8B030D-6E8A-4147-A177-3AD203B41FA5}">
                      <a16:colId xmlns:a16="http://schemas.microsoft.com/office/drawing/2014/main" val="1751256967"/>
                    </a:ext>
                  </a:extLst>
                </a:gridCol>
              </a:tblGrid>
              <a:tr h="593360">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ctr"/>
                      <a:r>
                        <a:rPr lang="en-US" sz="1200" b="1" u="none" strike="noStrike" dirty="0">
                          <a:effectLst/>
                        </a:rPr>
                        <a:t>Spirit Drinkers 30-39 </a:t>
                      </a:r>
                    </a:p>
                    <a:p>
                      <a:pPr algn="ctr" fontAlgn="ctr"/>
                      <a:r>
                        <a:rPr lang="en-US" sz="1200" b="1" u="none" strike="noStrike" dirty="0">
                          <a:effectLst/>
                        </a:rPr>
                        <a:t>Index</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ctr"/>
                      <a:r>
                        <a:rPr lang="en-US" sz="1200" b="1" u="none" strike="noStrike" dirty="0">
                          <a:effectLst/>
                        </a:rPr>
                        <a:t>Spirit Drinkers 30-39 </a:t>
                      </a:r>
                    </a:p>
                    <a:p>
                      <a:pPr algn="ctr" fontAlgn="ctr"/>
                      <a:r>
                        <a:rPr lang="en-US" sz="1200" b="1" u="none" strike="noStrike" dirty="0">
                          <a:effectLst/>
                        </a:rPr>
                        <a:t>Vertical Percent</a:t>
                      </a:r>
                      <a:endParaRPr lang="en-US" sz="1200" b="1" i="0" u="none" strike="noStrike" dirty="0">
                        <a:solidFill>
                          <a:srgbClr val="000000"/>
                        </a:solidFill>
                        <a:effectLst/>
                        <a:latin typeface="Calibri" panose="020F0502020204030204" pitchFamily="34" charset="0"/>
                      </a:endParaRPr>
                    </a:p>
                  </a:txBody>
                  <a:tcPr marL="9525" marR="9525" marT="9525" anchor="ctr"/>
                </a:tc>
                <a:extLst>
                  <a:ext uri="{0D108BD9-81ED-4DB2-BD59-A6C34878D82A}">
                    <a16:rowId xmlns:a16="http://schemas.microsoft.com/office/drawing/2014/main" val="2975880956"/>
                  </a:ext>
                </a:extLst>
              </a:tr>
              <a:tr h="844517">
                <a:tc>
                  <a:txBody>
                    <a:bodyPr/>
                    <a:lstStyle/>
                    <a:p>
                      <a:pPr algn="l" fontAlgn="ctr"/>
                      <a:r>
                        <a:rPr lang="en-US" sz="1200" u="none" strike="noStrike" dirty="0">
                          <a:effectLst/>
                        </a:rPr>
                        <a:t>ATTITUDES (SOCIAL MEDIA) - AGREE A LOT: I </a:t>
                      </a:r>
                      <a:r>
                        <a:rPr lang="en-US" sz="1200" b="1" u="none" strike="noStrike" dirty="0">
                          <a:effectLst/>
                        </a:rPr>
                        <a:t>TALK ABOUT THINGS I SEE ON SOCIAL MEDIA</a:t>
                      </a:r>
                      <a:r>
                        <a:rPr lang="en-US" sz="1200" u="none" strike="noStrike" dirty="0">
                          <a:effectLst/>
                        </a:rPr>
                        <a:t>/ NETWORKING WEBSITES IN FACE-TO-FACE CONVERSATIONS</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b="1" u="none" strike="noStrike" dirty="0">
                          <a:effectLst/>
                        </a:rPr>
                        <a:t>176</a:t>
                      </a:r>
                      <a:endParaRPr lang="en-US" sz="1200" b="1"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25.7%</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517132621"/>
                  </a:ext>
                </a:extLst>
              </a:tr>
              <a:tr h="593360">
                <a:tc>
                  <a:txBody>
                    <a:bodyPr/>
                    <a:lstStyle/>
                    <a:p>
                      <a:pPr algn="l" fontAlgn="ctr"/>
                      <a:r>
                        <a:rPr lang="en-US" sz="1200" u="none" strike="noStrike">
                          <a:effectLst/>
                        </a:rPr>
                        <a:t>ATTITUDES (SOCIAL MEDIA) - AGREE A LOT: I OFTEN ACCESS SOCIAL MEDIA/ NETWORKING WEBSITES FROM DIFFERENT DEVICES</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b="1" u="none" strike="noStrike" dirty="0">
                          <a:effectLst/>
                        </a:rPr>
                        <a:t>175</a:t>
                      </a:r>
                      <a:endParaRPr lang="en-US" sz="12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16.3%</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296948120"/>
                  </a:ext>
                </a:extLst>
              </a:tr>
              <a:tr h="593360">
                <a:tc>
                  <a:txBody>
                    <a:bodyPr/>
                    <a:lstStyle/>
                    <a:p>
                      <a:pPr algn="l" fontAlgn="ctr"/>
                      <a:r>
                        <a:rPr lang="en-US" sz="1200" u="none" strike="noStrike">
                          <a:effectLst/>
                        </a:rPr>
                        <a:t>ATTITUDES (SOCIAL MEDIA) - AGREE A LOT: I OFTEN POST OR COMMENT ON SOCIAL MEDIA/ NETWORKING WEBSITES</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b="1" u="none" strike="noStrike" dirty="0">
                          <a:effectLst/>
                        </a:rPr>
                        <a:t>189</a:t>
                      </a:r>
                      <a:endParaRPr lang="en-US" sz="1200" b="1"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13.2%</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398256034"/>
                  </a:ext>
                </a:extLst>
              </a:tr>
              <a:tr h="593360">
                <a:tc>
                  <a:txBody>
                    <a:bodyPr/>
                    <a:lstStyle/>
                    <a:p>
                      <a:pPr algn="l" fontAlgn="ctr"/>
                      <a:r>
                        <a:rPr lang="en-US" sz="1200" u="none" strike="noStrike">
                          <a:effectLst/>
                        </a:rPr>
                        <a:t>ATTITUDES (SOCIAL MEDIA) - AGREE A LOT: I PAY ATTENTION TO RATINGS AND REVIEWS POSTED ONLINE BY OTHER CONSUMERS</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b="1" u="none" strike="noStrike" dirty="0">
                          <a:effectLst/>
                        </a:rPr>
                        <a:t>178</a:t>
                      </a:r>
                      <a:endParaRPr lang="en-US" sz="12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15.6%</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788033805"/>
                  </a:ext>
                </a:extLst>
              </a:tr>
            </a:tbl>
          </a:graphicData>
        </a:graphic>
      </p:graphicFrame>
      <p:sp>
        <p:nvSpPr>
          <p:cNvPr id="7" name="Title 1">
            <a:extLst>
              <a:ext uri="{FF2B5EF4-FFF2-40B4-BE49-F238E27FC236}">
                <a16:creationId xmlns:a16="http://schemas.microsoft.com/office/drawing/2014/main" id="{2158C562-F7A9-44F7-8902-33ACC26BBE53}"/>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8" name="Rectangle: Rounded Corners 7">
            <a:extLst>
              <a:ext uri="{FF2B5EF4-FFF2-40B4-BE49-F238E27FC236}">
                <a16:creationId xmlns:a16="http://schemas.microsoft.com/office/drawing/2014/main" id="{09229470-0D59-4A8B-B630-B2ACBDD42220}"/>
              </a:ext>
            </a:extLst>
          </p:cNvPr>
          <p:cNvSpPr/>
          <p:nvPr/>
        </p:nvSpPr>
        <p:spPr>
          <a:xfrm>
            <a:off x="9197256" y="1877437"/>
            <a:ext cx="2217907" cy="3064213"/>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We can definitely identify social influencers from the segment. </a:t>
            </a:r>
          </a:p>
        </p:txBody>
      </p:sp>
    </p:spTree>
    <p:extLst>
      <p:ext uri="{BB962C8B-B14F-4D97-AF65-F5344CB8AC3E}">
        <p14:creationId xmlns:p14="http://schemas.microsoft.com/office/powerpoint/2010/main" val="4218532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FEB093-93FD-40BA-B5D7-2962007DE1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374" t="50713" b="6544"/>
          <a:stretch/>
        </p:blipFill>
        <p:spPr>
          <a:xfrm>
            <a:off x="2296534" y="3833413"/>
            <a:ext cx="7229603" cy="2413783"/>
          </a:xfrm>
        </p:spPr>
      </p:pic>
      <p:sp>
        <p:nvSpPr>
          <p:cNvPr id="3" name="Title 3">
            <a:extLst>
              <a:ext uri="{FF2B5EF4-FFF2-40B4-BE49-F238E27FC236}">
                <a16:creationId xmlns:a16="http://schemas.microsoft.com/office/drawing/2014/main" id="{47BB3D3D-50B3-4017-888D-CBD0DDE29A7D}"/>
              </a:ext>
            </a:extLst>
          </p:cNvPr>
          <p:cNvSpPr txBox="1">
            <a:spLocks/>
          </p:cNvSpPr>
          <p:nvPr/>
        </p:nvSpPr>
        <p:spPr>
          <a:xfrm>
            <a:off x="507459" y="740814"/>
            <a:ext cx="5008124" cy="5770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Digital Activity</a:t>
            </a:r>
          </a:p>
        </p:txBody>
      </p:sp>
      <p:sp>
        <p:nvSpPr>
          <p:cNvPr id="4" name="TextBox 3">
            <a:extLst>
              <a:ext uri="{FF2B5EF4-FFF2-40B4-BE49-F238E27FC236}">
                <a16:creationId xmlns:a16="http://schemas.microsoft.com/office/drawing/2014/main" id="{F6681022-11B0-40A1-A0CF-152D16B67F84}"/>
              </a:ext>
            </a:extLst>
          </p:cNvPr>
          <p:cNvSpPr txBox="1"/>
          <p:nvPr/>
        </p:nvSpPr>
        <p:spPr>
          <a:xfrm>
            <a:off x="292142" y="2294174"/>
            <a:ext cx="5563526" cy="954107"/>
          </a:xfrm>
          <a:prstGeom prst="rect">
            <a:avLst/>
          </a:prstGeom>
          <a:noFill/>
        </p:spPr>
        <p:txBody>
          <a:bodyPr wrap="square" rtlCol="0">
            <a:spAutoFit/>
          </a:bodyPr>
          <a:lstStyle/>
          <a:p>
            <a:r>
              <a:rPr lang="en-US" sz="1400" b="1" dirty="0"/>
              <a:t>Mobirati: </a:t>
            </a:r>
          </a:p>
          <a:p>
            <a:r>
              <a:rPr lang="en-US" sz="1400" dirty="0"/>
              <a:t>Represent the mobile generation; grew up with cell phones and can’t imagine life without them; cell phone are a central part of their everyday life.  </a:t>
            </a:r>
          </a:p>
        </p:txBody>
      </p:sp>
      <p:sp>
        <p:nvSpPr>
          <p:cNvPr id="6" name="TextBox 5">
            <a:extLst>
              <a:ext uri="{FF2B5EF4-FFF2-40B4-BE49-F238E27FC236}">
                <a16:creationId xmlns:a16="http://schemas.microsoft.com/office/drawing/2014/main" id="{93923709-9169-4720-933B-B08157AAC496}"/>
              </a:ext>
            </a:extLst>
          </p:cNvPr>
          <p:cNvSpPr txBox="1"/>
          <p:nvPr/>
        </p:nvSpPr>
        <p:spPr>
          <a:xfrm>
            <a:off x="302253" y="1482065"/>
            <a:ext cx="5680257" cy="738664"/>
          </a:xfrm>
          <a:prstGeom prst="rect">
            <a:avLst/>
          </a:prstGeom>
          <a:noFill/>
        </p:spPr>
        <p:txBody>
          <a:bodyPr wrap="square" rtlCol="0">
            <a:spAutoFit/>
          </a:bodyPr>
          <a:lstStyle/>
          <a:p>
            <a:r>
              <a:rPr lang="en-US" sz="1400" b="1" dirty="0"/>
              <a:t>Social Connectors:</a:t>
            </a:r>
            <a:r>
              <a:rPr lang="en-US" sz="1400" dirty="0"/>
              <a:t> Communication is central in their lives; cell phones allow them to keep up to date with friends and social events and serve as the bridge to their social world. </a:t>
            </a:r>
          </a:p>
        </p:txBody>
      </p:sp>
      <p:sp>
        <p:nvSpPr>
          <p:cNvPr id="2" name="Slide Number Placeholder 1">
            <a:extLst>
              <a:ext uri="{FF2B5EF4-FFF2-40B4-BE49-F238E27FC236}">
                <a16:creationId xmlns:a16="http://schemas.microsoft.com/office/drawing/2014/main" id="{515A396D-F741-466F-B9AE-2408033794B6}"/>
              </a:ext>
            </a:extLst>
          </p:cNvPr>
          <p:cNvSpPr>
            <a:spLocks noGrp="1"/>
          </p:cNvSpPr>
          <p:nvPr>
            <p:ph type="sldNum" sz="quarter" idx="12"/>
          </p:nvPr>
        </p:nvSpPr>
        <p:spPr/>
        <p:txBody>
          <a:bodyPr/>
          <a:lstStyle/>
          <a:p>
            <a:fld id="{201A55B1-A142-4705-B2D4-CE7F8029E9EB}" type="slidenum">
              <a:rPr lang="en-US" smtClean="0"/>
              <a:t>21</a:t>
            </a:fld>
            <a:endParaRPr lang="en-US"/>
          </a:p>
        </p:txBody>
      </p:sp>
      <p:pic>
        <p:nvPicPr>
          <p:cNvPr id="8" name="Content Placeholder 4">
            <a:extLst>
              <a:ext uri="{FF2B5EF4-FFF2-40B4-BE49-F238E27FC236}">
                <a16:creationId xmlns:a16="http://schemas.microsoft.com/office/drawing/2014/main" id="{6826F9C8-8859-4048-9563-E05605FBD301}"/>
              </a:ext>
            </a:extLst>
          </p:cNvPr>
          <p:cNvPicPr>
            <a:picLocks noChangeAspect="1"/>
          </p:cNvPicPr>
          <p:nvPr/>
        </p:nvPicPr>
        <p:blipFill rotWithShape="1">
          <a:blip r:embed="rId3">
            <a:extLst>
              <a:ext uri="{28A0092B-C50C-407E-A947-70E740481C1C}">
                <a14:useLocalDpi xmlns:a14="http://schemas.microsoft.com/office/drawing/2010/main" val="0"/>
              </a:ext>
            </a:extLst>
          </a:blip>
          <a:srcRect l="66822" t="21296" b="49315"/>
          <a:stretch/>
        </p:blipFill>
        <p:spPr>
          <a:xfrm>
            <a:off x="6195752" y="740814"/>
            <a:ext cx="5158048" cy="2876441"/>
          </a:xfrm>
          <a:prstGeom prst="rect">
            <a:avLst/>
          </a:prstGeom>
        </p:spPr>
      </p:pic>
      <p:sp>
        <p:nvSpPr>
          <p:cNvPr id="9" name="Title 1">
            <a:extLst>
              <a:ext uri="{FF2B5EF4-FFF2-40B4-BE49-F238E27FC236}">
                <a16:creationId xmlns:a16="http://schemas.microsoft.com/office/drawing/2014/main" id="{EAAE675B-6EB9-4BBA-BBDD-10864E0A103A}"/>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Tree>
    <p:extLst>
      <p:ext uri="{BB962C8B-B14F-4D97-AF65-F5344CB8AC3E}">
        <p14:creationId xmlns:p14="http://schemas.microsoft.com/office/powerpoint/2010/main" val="3921407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6FF7B-BC1E-4259-B7A8-C16CA20F92D4}"/>
              </a:ext>
            </a:extLst>
          </p:cNvPr>
          <p:cNvPicPr>
            <a:picLocks noChangeAspect="1"/>
          </p:cNvPicPr>
          <p:nvPr/>
        </p:nvPicPr>
        <p:blipFill rotWithShape="1">
          <a:blip r:embed="rId2">
            <a:extLst>
              <a:ext uri="{28A0092B-C50C-407E-A947-70E740481C1C}">
                <a14:useLocalDpi xmlns:a14="http://schemas.microsoft.com/office/drawing/2010/main" val="0"/>
              </a:ext>
            </a:extLst>
          </a:blip>
          <a:srcRect t="26450" b="5063"/>
          <a:stretch/>
        </p:blipFill>
        <p:spPr>
          <a:xfrm>
            <a:off x="663454" y="1572468"/>
            <a:ext cx="9525000" cy="3998794"/>
          </a:xfrm>
          <a:prstGeom prst="rect">
            <a:avLst/>
          </a:prstGeom>
        </p:spPr>
      </p:pic>
      <p:sp>
        <p:nvSpPr>
          <p:cNvPr id="2" name="Slide Number Placeholder 1">
            <a:extLst>
              <a:ext uri="{FF2B5EF4-FFF2-40B4-BE49-F238E27FC236}">
                <a16:creationId xmlns:a16="http://schemas.microsoft.com/office/drawing/2014/main" id="{AF390DA1-3D6E-4549-B9A0-FB5EE13D8533}"/>
              </a:ext>
            </a:extLst>
          </p:cNvPr>
          <p:cNvSpPr>
            <a:spLocks noGrp="1"/>
          </p:cNvSpPr>
          <p:nvPr>
            <p:ph type="sldNum" sz="quarter" idx="12"/>
          </p:nvPr>
        </p:nvSpPr>
        <p:spPr/>
        <p:txBody>
          <a:bodyPr/>
          <a:lstStyle/>
          <a:p>
            <a:fld id="{201A55B1-A142-4705-B2D4-CE7F8029E9EB}" type="slidenum">
              <a:rPr lang="en-US" smtClean="0"/>
              <a:t>22</a:t>
            </a:fld>
            <a:endParaRPr lang="en-US"/>
          </a:p>
        </p:txBody>
      </p:sp>
      <p:sp>
        <p:nvSpPr>
          <p:cNvPr id="4" name="Title 3">
            <a:extLst>
              <a:ext uri="{FF2B5EF4-FFF2-40B4-BE49-F238E27FC236}">
                <a16:creationId xmlns:a16="http://schemas.microsoft.com/office/drawing/2014/main" id="{A80778C9-0DFA-4283-BB2B-B18C9293CCBF}"/>
              </a:ext>
            </a:extLst>
          </p:cNvPr>
          <p:cNvSpPr txBox="1">
            <a:spLocks/>
          </p:cNvSpPr>
          <p:nvPr/>
        </p:nvSpPr>
        <p:spPr>
          <a:xfrm>
            <a:off x="507459" y="711796"/>
            <a:ext cx="6768830" cy="5088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Technology Adaptation</a:t>
            </a:r>
          </a:p>
        </p:txBody>
      </p:sp>
      <p:sp>
        <p:nvSpPr>
          <p:cNvPr id="6" name="Title 1">
            <a:extLst>
              <a:ext uri="{FF2B5EF4-FFF2-40B4-BE49-F238E27FC236}">
                <a16:creationId xmlns:a16="http://schemas.microsoft.com/office/drawing/2014/main" id="{2272AE5D-26A1-4BC6-B7B9-420C4EC65300}"/>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7" name="Rectangle: Rounded Corners 6">
            <a:extLst>
              <a:ext uri="{FF2B5EF4-FFF2-40B4-BE49-F238E27FC236}">
                <a16:creationId xmlns:a16="http://schemas.microsoft.com/office/drawing/2014/main" id="{E19DB07B-4BCF-4CA6-B986-C3928D1CE292}"/>
              </a:ext>
            </a:extLst>
          </p:cNvPr>
          <p:cNvSpPr/>
          <p:nvPr/>
        </p:nvSpPr>
        <p:spPr>
          <a:xfrm>
            <a:off x="4933545" y="4455268"/>
            <a:ext cx="5582055" cy="860171"/>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High % of Wizards and Journeymen – ads to the social sharing likelihood.  </a:t>
            </a:r>
          </a:p>
        </p:txBody>
      </p:sp>
    </p:spTree>
    <p:extLst>
      <p:ext uri="{BB962C8B-B14F-4D97-AF65-F5344CB8AC3E}">
        <p14:creationId xmlns:p14="http://schemas.microsoft.com/office/powerpoint/2010/main" val="4124125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D0F1B7-B5CA-46AB-82DA-FA50988AFC8E}"/>
              </a:ext>
            </a:extLst>
          </p:cNvPr>
          <p:cNvSpPr>
            <a:spLocks noGrp="1"/>
          </p:cNvSpPr>
          <p:nvPr>
            <p:ph type="sldNum" sz="quarter" idx="12"/>
          </p:nvPr>
        </p:nvSpPr>
        <p:spPr/>
        <p:txBody>
          <a:bodyPr/>
          <a:lstStyle/>
          <a:p>
            <a:fld id="{201A55B1-A142-4705-B2D4-CE7F8029E9EB}" type="slidenum">
              <a:rPr lang="en-US" smtClean="0"/>
              <a:t>23</a:t>
            </a:fld>
            <a:endParaRPr lang="en-US" dirty="0"/>
          </a:p>
        </p:txBody>
      </p:sp>
      <p:sp>
        <p:nvSpPr>
          <p:cNvPr id="8" name="Title 3">
            <a:extLst>
              <a:ext uri="{FF2B5EF4-FFF2-40B4-BE49-F238E27FC236}">
                <a16:creationId xmlns:a16="http://schemas.microsoft.com/office/drawing/2014/main" id="{6E03D63D-4FD4-4302-87F2-FB13141AD468}"/>
              </a:ext>
            </a:extLst>
          </p:cNvPr>
          <p:cNvSpPr txBox="1">
            <a:spLocks/>
          </p:cNvSpPr>
          <p:nvPr/>
        </p:nvSpPr>
        <p:spPr>
          <a:xfrm>
            <a:off x="518807" y="804310"/>
            <a:ext cx="7107678" cy="5216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Reach by Channel </a:t>
            </a:r>
          </a:p>
        </p:txBody>
      </p:sp>
      <p:sp>
        <p:nvSpPr>
          <p:cNvPr id="11" name="Title 1">
            <a:extLst>
              <a:ext uri="{FF2B5EF4-FFF2-40B4-BE49-F238E27FC236}">
                <a16:creationId xmlns:a16="http://schemas.microsoft.com/office/drawing/2014/main" id="{D8C9D139-574A-4E8B-8CEE-DE5B3F06ECFF}"/>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pic>
        <p:nvPicPr>
          <p:cNvPr id="12" name="Picture 11">
            <a:extLst>
              <a:ext uri="{FF2B5EF4-FFF2-40B4-BE49-F238E27FC236}">
                <a16:creationId xmlns:a16="http://schemas.microsoft.com/office/drawing/2014/main" id="{CCFDFA1C-4462-4438-A0D0-F1794EF99F91}"/>
              </a:ext>
            </a:extLst>
          </p:cNvPr>
          <p:cNvPicPr>
            <a:picLocks noChangeAspect="1"/>
          </p:cNvPicPr>
          <p:nvPr/>
        </p:nvPicPr>
        <p:blipFill>
          <a:blip r:embed="rId2"/>
          <a:stretch>
            <a:fillRect/>
          </a:stretch>
        </p:blipFill>
        <p:spPr>
          <a:xfrm>
            <a:off x="144090" y="1252426"/>
            <a:ext cx="9277350" cy="4171950"/>
          </a:xfrm>
          <a:prstGeom prst="rect">
            <a:avLst/>
          </a:prstGeom>
        </p:spPr>
      </p:pic>
      <p:sp>
        <p:nvSpPr>
          <p:cNvPr id="13" name="Rectangle: Rounded Corners 12">
            <a:extLst>
              <a:ext uri="{FF2B5EF4-FFF2-40B4-BE49-F238E27FC236}">
                <a16:creationId xmlns:a16="http://schemas.microsoft.com/office/drawing/2014/main" id="{5F5CC662-BA84-4400-BD18-78B359DD3A5D}"/>
              </a:ext>
            </a:extLst>
          </p:cNvPr>
          <p:cNvSpPr/>
          <p:nvPr/>
        </p:nvSpPr>
        <p:spPr>
          <a:xfrm>
            <a:off x="9693367" y="1806294"/>
            <a:ext cx="2217907" cy="3064213"/>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Each channel will be broken down by device usage. EX. How much of TV is live viewing vs recorded, etc. </a:t>
            </a:r>
          </a:p>
        </p:txBody>
      </p:sp>
    </p:spTree>
    <p:extLst>
      <p:ext uri="{BB962C8B-B14F-4D97-AF65-F5344CB8AC3E}">
        <p14:creationId xmlns:p14="http://schemas.microsoft.com/office/powerpoint/2010/main" val="126757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4CA9DD6-F532-4F71-8162-CD97412420C6}"/>
              </a:ext>
            </a:extLst>
          </p:cNvPr>
          <p:cNvSpPr>
            <a:spLocks noGrp="1"/>
          </p:cNvSpPr>
          <p:nvPr>
            <p:ph type="sldNum" sz="quarter" idx="12"/>
          </p:nvPr>
        </p:nvSpPr>
        <p:spPr/>
        <p:txBody>
          <a:bodyPr/>
          <a:lstStyle/>
          <a:p>
            <a:fld id="{201A55B1-A142-4705-B2D4-CE7F8029E9EB}" type="slidenum">
              <a:rPr lang="en-US" smtClean="0"/>
              <a:t>24</a:t>
            </a:fld>
            <a:endParaRPr lang="en-US"/>
          </a:p>
        </p:txBody>
      </p:sp>
      <p:sp>
        <p:nvSpPr>
          <p:cNvPr id="9" name="Title 3">
            <a:extLst>
              <a:ext uri="{FF2B5EF4-FFF2-40B4-BE49-F238E27FC236}">
                <a16:creationId xmlns:a16="http://schemas.microsoft.com/office/drawing/2014/main" id="{CBA62A78-5D3F-48C8-B80B-E8124CEAFDD6}"/>
              </a:ext>
            </a:extLst>
          </p:cNvPr>
          <p:cNvSpPr txBox="1">
            <a:spLocks/>
          </p:cNvSpPr>
          <p:nvPr/>
        </p:nvSpPr>
        <p:spPr>
          <a:xfrm>
            <a:off x="539366" y="811312"/>
            <a:ext cx="8750549" cy="4686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Example: How do they use Smartphone?</a:t>
            </a:r>
          </a:p>
        </p:txBody>
      </p:sp>
      <p:sp>
        <p:nvSpPr>
          <p:cNvPr id="11" name="Title 1">
            <a:extLst>
              <a:ext uri="{FF2B5EF4-FFF2-40B4-BE49-F238E27FC236}">
                <a16:creationId xmlns:a16="http://schemas.microsoft.com/office/drawing/2014/main" id="{496DCF4E-8129-429E-AF82-A8F6D2462746}"/>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pic>
        <p:nvPicPr>
          <p:cNvPr id="2" name="Picture 1">
            <a:extLst>
              <a:ext uri="{FF2B5EF4-FFF2-40B4-BE49-F238E27FC236}">
                <a16:creationId xmlns:a16="http://schemas.microsoft.com/office/drawing/2014/main" id="{82F5C784-471D-4ED9-90C5-0BE39798D25D}"/>
              </a:ext>
            </a:extLst>
          </p:cNvPr>
          <p:cNvPicPr>
            <a:picLocks noChangeAspect="1"/>
          </p:cNvPicPr>
          <p:nvPr/>
        </p:nvPicPr>
        <p:blipFill>
          <a:blip r:embed="rId2"/>
          <a:stretch>
            <a:fillRect/>
          </a:stretch>
        </p:blipFill>
        <p:spPr>
          <a:xfrm>
            <a:off x="636643" y="1500075"/>
            <a:ext cx="8229600" cy="3676650"/>
          </a:xfrm>
          <a:prstGeom prst="rect">
            <a:avLst/>
          </a:prstGeom>
        </p:spPr>
      </p:pic>
      <p:sp>
        <p:nvSpPr>
          <p:cNvPr id="12" name="Rectangle: Rounded Corners 11">
            <a:extLst>
              <a:ext uri="{FF2B5EF4-FFF2-40B4-BE49-F238E27FC236}">
                <a16:creationId xmlns:a16="http://schemas.microsoft.com/office/drawing/2014/main" id="{454588C5-AECF-4A9B-802A-24C44D658810}"/>
              </a:ext>
            </a:extLst>
          </p:cNvPr>
          <p:cNvSpPr/>
          <p:nvPr/>
        </p:nvSpPr>
        <p:spPr>
          <a:xfrm>
            <a:off x="9693367" y="1806294"/>
            <a:ext cx="2217907" cy="3064213"/>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Multiple executions possible with this device.  Media planning will also determine day of week, time of day for these activities. </a:t>
            </a:r>
          </a:p>
        </p:txBody>
      </p:sp>
    </p:spTree>
    <p:extLst>
      <p:ext uri="{BB962C8B-B14F-4D97-AF65-F5344CB8AC3E}">
        <p14:creationId xmlns:p14="http://schemas.microsoft.com/office/powerpoint/2010/main" val="3471039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DD6B5-04BE-4065-9BEA-2A79AAC97B87}"/>
              </a:ext>
            </a:extLst>
          </p:cNvPr>
          <p:cNvPicPr>
            <a:picLocks noChangeAspect="1"/>
          </p:cNvPicPr>
          <p:nvPr/>
        </p:nvPicPr>
        <p:blipFill rotWithShape="1">
          <a:blip r:embed="rId2">
            <a:extLst>
              <a:ext uri="{28A0092B-C50C-407E-A947-70E740481C1C}">
                <a14:useLocalDpi xmlns:a14="http://schemas.microsoft.com/office/drawing/2010/main" val="0"/>
              </a:ext>
            </a:extLst>
          </a:blip>
          <a:srcRect t="26217" b="5998"/>
          <a:stretch/>
        </p:blipFill>
        <p:spPr>
          <a:xfrm>
            <a:off x="173440" y="1383647"/>
            <a:ext cx="9525000" cy="3957851"/>
          </a:xfrm>
          <a:prstGeom prst="rect">
            <a:avLst/>
          </a:prstGeom>
        </p:spPr>
      </p:pic>
      <p:cxnSp>
        <p:nvCxnSpPr>
          <p:cNvPr id="4" name="Straight Arrow Connector 3">
            <a:extLst>
              <a:ext uri="{FF2B5EF4-FFF2-40B4-BE49-F238E27FC236}">
                <a16:creationId xmlns:a16="http://schemas.microsoft.com/office/drawing/2014/main" id="{670C3788-DC1D-4F7B-B435-638DAB490AA5}"/>
              </a:ext>
            </a:extLst>
          </p:cNvPr>
          <p:cNvCxnSpPr/>
          <p:nvPr/>
        </p:nvCxnSpPr>
        <p:spPr>
          <a:xfrm>
            <a:off x="2717114" y="4408242"/>
            <a:ext cx="596716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Slide Number Placeholder 4">
            <a:extLst>
              <a:ext uri="{FF2B5EF4-FFF2-40B4-BE49-F238E27FC236}">
                <a16:creationId xmlns:a16="http://schemas.microsoft.com/office/drawing/2014/main" id="{C898E24A-EAED-44E0-8F37-1C5C11FB7B51}"/>
              </a:ext>
            </a:extLst>
          </p:cNvPr>
          <p:cNvSpPr>
            <a:spLocks noGrp="1"/>
          </p:cNvSpPr>
          <p:nvPr>
            <p:ph type="sldNum" sz="quarter" idx="12"/>
          </p:nvPr>
        </p:nvSpPr>
        <p:spPr/>
        <p:txBody>
          <a:bodyPr/>
          <a:lstStyle/>
          <a:p>
            <a:fld id="{201A55B1-A142-4705-B2D4-CE7F8029E9EB}" type="slidenum">
              <a:rPr lang="en-US" smtClean="0"/>
              <a:t>25</a:t>
            </a:fld>
            <a:endParaRPr lang="en-US"/>
          </a:p>
        </p:txBody>
      </p:sp>
      <p:sp>
        <p:nvSpPr>
          <p:cNvPr id="6" name="Title 3">
            <a:extLst>
              <a:ext uri="{FF2B5EF4-FFF2-40B4-BE49-F238E27FC236}">
                <a16:creationId xmlns:a16="http://schemas.microsoft.com/office/drawing/2014/main" id="{8A103298-DF2C-4203-9369-2FB8C97E6734}"/>
              </a:ext>
            </a:extLst>
          </p:cNvPr>
          <p:cNvSpPr txBox="1">
            <a:spLocks/>
          </p:cNvSpPr>
          <p:nvPr/>
        </p:nvSpPr>
        <p:spPr>
          <a:xfrm>
            <a:off x="507459" y="739607"/>
            <a:ext cx="4764932" cy="4753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Activity While Watching TV</a:t>
            </a:r>
          </a:p>
        </p:txBody>
      </p:sp>
      <p:sp>
        <p:nvSpPr>
          <p:cNvPr id="8" name="Title 1">
            <a:extLst>
              <a:ext uri="{FF2B5EF4-FFF2-40B4-BE49-F238E27FC236}">
                <a16:creationId xmlns:a16="http://schemas.microsoft.com/office/drawing/2014/main" id="{DED663AF-AC85-4B51-A5B8-2B11A252BC49}"/>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sp>
        <p:nvSpPr>
          <p:cNvPr id="9" name="Rectangle: Rounded Corners 8">
            <a:extLst>
              <a:ext uri="{FF2B5EF4-FFF2-40B4-BE49-F238E27FC236}">
                <a16:creationId xmlns:a16="http://schemas.microsoft.com/office/drawing/2014/main" id="{4939678D-D3DF-4A5E-9A09-363218A316D1}"/>
              </a:ext>
            </a:extLst>
          </p:cNvPr>
          <p:cNvSpPr/>
          <p:nvPr/>
        </p:nvSpPr>
        <p:spPr>
          <a:xfrm>
            <a:off x="9693367" y="1806294"/>
            <a:ext cx="2217907" cy="3064213"/>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Heavy device multi-taskers. </a:t>
            </a:r>
          </a:p>
          <a:p>
            <a:pPr algn="ctr"/>
            <a:r>
              <a:rPr lang="en-US" dirty="0"/>
              <a:t>Evidence of need for cross platform campaigns. </a:t>
            </a:r>
          </a:p>
        </p:txBody>
      </p:sp>
    </p:spTree>
    <p:extLst>
      <p:ext uri="{BB962C8B-B14F-4D97-AF65-F5344CB8AC3E}">
        <p14:creationId xmlns:p14="http://schemas.microsoft.com/office/powerpoint/2010/main" val="2219286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AA3D2C-96CA-4C32-B192-B43DECFA2B14}"/>
              </a:ext>
            </a:extLst>
          </p:cNvPr>
          <p:cNvSpPr>
            <a:spLocks noGrp="1"/>
          </p:cNvSpPr>
          <p:nvPr>
            <p:ph type="sldNum" sz="quarter" idx="12"/>
          </p:nvPr>
        </p:nvSpPr>
        <p:spPr/>
        <p:txBody>
          <a:bodyPr/>
          <a:lstStyle/>
          <a:p>
            <a:fld id="{201A55B1-A142-4705-B2D4-CE7F8029E9EB}" type="slidenum">
              <a:rPr lang="en-US" smtClean="0"/>
              <a:t>26</a:t>
            </a:fld>
            <a:endParaRPr lang="en-US"/>
          </a:p>
        </p:txBody>
      </p:sp>
      <p:sp>
        <p:nvSpPr>
          <p:cNvPr id="5" name="Title 1">
            <a:extLst>
              <a:ext uri="{FF2B5EF4-FFF2-40B4-BE49-F238E27FC236}">
                <a16:creationId xmlns:a16="http://schemas.microsoft.com/office/drawing/2014/main" id="{81100E83-DE39-493F-9FA6-0E9C8A71982E}"/>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Primary Audience: Adults 30-39</a:t>
            </a:r>
          </a:p>
        </p:txBody>
      </p:sp>
      <p:pic>
        <p:nvPicPr>
          <p:cNvPr id="6" name="Picture 5">
            <a:extLst>
              <a:ext uri="{FF2B5EF4-FFF2-40B4-BE49-F238E27FC236}">
                <a16:creationId xmlns:a16="http://schemas.microsoft.com/office/drawing/2014/main" id="{38371FAE-333C-47FE-A08C-8E7F500A4188}"/>
              </a:ext>
            </a:extLst>
          </p:cNvPr>
          <p:cNvPicPr>
            <a:picLocks noChangeAspect="1"/>
          </p:cNvPicPr>
          <p:nvPr/>
        </p:nvPicPr>
        <p:blipFill>
          <a:blip r:embed="rId2"/>
          <a:stretch>
            <a:fillRect/>
          </a:stretch>
        </p:blipFill>
        <p:spPr>
          <a:xfrm>
            <a:off x="287269" y="858364"/>
            <a:ext cx="9477375" cy="4791075"/>
          </a:xfrm>
          <a:prstGeom prst="rect">
            <a:avLst/>
          </a:prstGeom>
        </p:spPr>
      </p:pic>
      <p:sp>
        <p:nvSpPr>
          <p:cNvPr id="7" name="Rectangle: Rounded Corners 6">
            <a:extLst>
              <a:ext uri="{FF2B5EF4-FFF2-40B4-BE49-F238E27FC236}">
                <a16:creationId xmlns:a16="http://schemas.microsoft.com/office/drawing/2014/main" id="{7FD72306-7571-4277-98AF-21D225F01E6F}"/>
              </a:ext>
            </a:extLst>
          </p:cNvPr>
          <p:cNvSpPr/>
          <p:nvPr/>
        </p:nvSpPr>
        <p:spPr>
          <a:xfrm>
            <a:off x="9693367" y="1806294"/>
            <a:ext cx="2217907" cy="3064213"/>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Life stage: starting families, heavy in social scene to stay connected</a:t>
            </a:r>
          </a:p>
          <a:p>
            <a:pPr algn="ctr"/>
            <a:r>
              <a:rPr lang="en-US" dirty="0"/>
              <a:t>Sentiment is in the spirit of “spirits” – willing to try new things – life is adventurous</a:t>
            </a:r>
          </a:p>
        </p:txBody>
      </p:sp>
    </p:spTree>
    <p:extLst>
      <p:ext uri="{BB962C8B-B14F-4D97-AF65-F5344CB8AC3E}">
        <p14:creationId xmlns:p14="http://schemas.microsoft.com/office/powerpoint/2010/main" val="859720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0652-5FA7-4B45-AE55-9E63CCD3A773}"/>
              </a:ext>
            </a:extLst>
          </p:cNvPr>
          <p:cNvSpPr>
            <a:spLocks noGrp="1"/>
          </p:cNvSpPr>
          <p:nvPr>
            <p:ph type="ctrTitle"/>
          </p:nvPr>
        </p:nvSpPr>
        <p:spPr>
          <a:xfrm>
            <a:off x="1194062" y="-931017"/>
            <a:ext cx="9144000" cy="4247004"/>
          </a:xfrm>
        </p:spPr>
        <p:txBody>
          <a:bodyPr>
            <a:normAutofit/>
          </a:bodyPr>
          <a:lstStyle/>
          <a:p>
            <a:r>
              <a:rPr lang="en-US" sz="4800" dirty="0"/>
              <a:t>Adults/21-29</a:t>
            </a:r>
            <a:br>
              <a:rPr lang="en-US" sz="4800" dirty="0"/>
            </a:br>
            <a:r>
              <a:rPr lang="en-US" sz="4800" dirty="0"/>
              <a:t>25.3% of spirit drinkers</a:t>
            </a:r>
            <a:br>
              <a:rPr lang="en-US" dirty="0"/>
            </a:br>
            <a:endParaRPr lang="en-US" dirty="0"/>
          </a:p>
        </p:txBody>
      </p:sp>
      <p:sp>
        <p:nvSpPr>
          <p:cNvPr id="4" name="Title 1">
            <a:extLst>
              <a:ext uri="{FF2B5EF4-FFF2-40B4-BE49-F238E27FC236}">
                <a16:creationId xmlns:a16="http://schemas.microsoft.com/office/drawing/2014/main" id="{2206A685-E74D-4D6A-BCA0-763566A5CABD}"/>
              </a:ext>
            </a:extLst>
          </p:cNvPr>
          <p:cNvSpPr txBox="1">
            <a:spLocks/>
          </p:cNvSpPr>
          <p:nvPr/>
        </p:nvSpPr>
        <p:spPr>
          <a:xfrm>
            <a:off x="2519464" y="455204"/>
            <a:ext cx="6641033" cy="6577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accent2"/>
                </a:solidFill>
              </a:rPr>
              <a:t>“Persuadable” Audience</a:t>
            </a:r>
          </a:p>
        </p:txBody>
      </p:sp>
      <p:sp>
        <p:nvSpPr>
          <p:cNvPr id="5" name="Slide Number Placeholder 4">
            <a:extLst>
              <a:ext uri="{FF2B5EF4-FFF2-40B4-BE49-F238E27FC236}">
                <a16:creationId xmlns:a16="http://schemas.microsoft.com/office/drawing/2014/main" id="{34FFF688-ECF4-403B-B75E-2B4C426A189A}"/>
              </a:ext>
            </a:extLst>
          </p:cNvPr>
          <p:cNvSpPr>
            <a:spLocks noGrp="1"/>
          </p:cNvSpPr>
          <p:nvPr>
            <p:ph type="sldNum" sz="quarter" idx="12"/>
          </p:nvPr>
        </p:nvSpPr>
        <p:spPr/>
        <p:txBody>
          <a:bodyPr/>
          <a:lstStyle/>
          <a:p>
            <a:fld id="{201A55B1-A142-4705-B2D4-CE7F8029E9EB}" type="slidenum">
              <a:rPr lang="en-US" smtClean="0"/>
              <a:t>27</a:t>
            </a:fld>
            <a:endParaRPr lang="en-US"/>
          </a:p>
        </p:txBody>
      </p:sp>
      <p:pic>
        <p:nvPicPr>
          <p:cNvPr id="14" name="Picture 13">
            <a:extLst>
              <a:ext uri="{FF2B5EF4-FFF2-40B4-BE49-F238E27FC236}">
                <a16:creationId xmlns:a16="http://schemas.microsoft.com/office/drawing/2014/main" id="{6594F2C6-F545-475E-B254-3B248795F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08" y="3894731"/>
            <a:ext cx="3289113" cy="2192742"/>
          </a:xfrm>
          <a:prstGeom prst="rect">
            <a:avLst/>
          </a:prstGeom>
        </p:spPr>
      </p:pic>
      <p:pic>
        <p:nvPicPr>
          <p:cNvPr id="15" name="Picture 14">
            <a:extLst>
              <a:ext uri="{FF2B5EF4-FFF2-40B4-BE49-F238E27FC236}">
                <a16:creationId xmlns:a16="http://schemas.microsoft.com/office/drawing/2014/main" id="{D640C874-6877-44D4-B5A4-783E36F6A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73" y="2617056"/>
            <a:ext cx="3171515" cy="1755451"/>
          </a:xfrm>
          <a:prstGeom prst="rect">
            <a:avLst/>
          </a:prstGeom>
        </p:spPr>
      </p:pic>
      <p:pic>
        <p:nvPicPr>
          <p:cNvPr id="16" name="Picture 2" descr="http://static6.businessinsider.com/image/552b754469bedda84147aec0/the-top-50-brands-for-millennials.jpg">
            <a:extLst>
              <a:ext uri="{FF2B5EF4-FFF2-40B4-BE49-F238E27FC236}">
                <a16:creationId xmlns:a16="http://schemas.microsoft.com/office/drawing/2014/main" id="{6839C39A-04CA-4862-90F3-DB5693DEF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5958" y="4432629"/>
            <a:ext cx="2317730" cy="173739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CBBFABF-2F65-4820-BA5D-CE60B0FF9E7C}"/>
              </a:ext>
            </a:extLst>
          </p:cNvPr>
          <p:cNvPicPr>
            <a:picLocks noChangeAspect="1"/>
          </p:cNvPicPr>
          <p:nvPr/>
        </p:nvPicPr>
        <p:blipFill>
          <a:blip r:embed="rId5"/>
          <a:stretch>
            <a:fillRect/>
          </a:stretch>
        </p:blipFill>
        <p:spPr>
          <a:xfrm>
            <a:off x="4189594" y="3894731"/>
            <a:ext cx="4115101" cy="2508708"/>
          </a:xfrm>
          <a:prstGeom prst="rect">
            <a:avLst/>
          </a:prstGeom>
        </p:spPr>
      </p:pic>
      <p:pic>
        <p:nvPicPr>
          <p:cNvPr id="18" name="Picture 17">
            <a:extLst>
              <a:ext uri="{FF2B5EF4-FFF2-40B4-BE49-F238E27FC236}">
                <a16:creationId xmlns:a16="http://schemas.microsoft.com/office/drawing/2014/main" id="{7AEF84AB-25A4-4BC4-8583-3FC3297412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7425" y="2531166"/>
            <a:ext cx="2768764" cy="1841341"/>
          </a:xfrm>
          <a:prstGeom prst="rect">
            <a:avLst/>
          </a:prstGeom>
        </p:spPr>
      </p:pic>
    </p:spTree>
    <p:extLst>
      <p:ext uri="{BB962C8B-B14F-4D97-AF65-F5344CB8AC3E}">
        <p14:creationId xmlns:p14="http://schemas.microsoft.com/office/powerpoint/2010/main" val="1545423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F48AFB8-9608-4D89-B9D9-34A5A6A6CE38}"/>
              </a:ext>
            </a:extLst>
          </p:cNvPr>
          <p:cNvSpPr txBox="1">
            <a:spLocks/>
          </p:cNvSpPr>
          <p:nvPr/>
        </p:nvSpPr>
        <p:spPr>
          <a:xfrm>
            <a:off x="507459" y="1159726"/>
            <a:ext cx="7910015"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Key Findings: 21-29 </a:t>
            </a:r>
            <a:r>
              <a:rPr lang="en-US" dirty="0"/>
              <a:t>will help increase share of glass if we engage them now, while they are young. </a:t>
            </a:r>
          </a:p>
        </p:txBody>
      </p:sp>
      <p:sp>
        <p:nvSpPr>
          <p:cNvPr id="4" name="Subtitle 2">
            <a:extLst>
              <a:ext uri="{FF2B5EF4-FFF2-40B4-BE49-F238E27FC236}">
                <a16:creationId xmlns:a16="http://schemas.microsoft.com/office/drawing/2014/main" id="{761050F4-6782-4FEC-94E1-8407A65C12BF}"/>
              </a:ext>
            </a:extLst>
          </p:cNvPr>
          <p:cNvSpPr txBox="1">
            <a:spLocks/>
          </p:cNvSpPr>
          <p:nvPr/>
        </p:nvSpPr>
        <p:spPr>
          <a:xfrm>
            <a:off x="574248" y="2700927"/>
            <a:ext cx="9399309" cy="2606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They are not brand loyal</a:t>
            </a:r>
          </a:p>
          <a:p>
            <a:r>
              <a:rPr lang="en-US" dirty="0"/>
              <a:t>They like to drink at home</a:t>
            </a:r>
          </a:p>
          <a:p>
            <a:r>
              <a:rPr lang="en-US" dirty="0"/>
              <a:t>Have little disposable income </a:t>
            </a:r>
          </a:p>
        </p:txBody>
      </p:sp>
      <p:sp>
        <p:nvSpPr>
          <p:cNvPr id="5" name="Slide Number Placeholder 4">
            <a:extLst>
              <a:ext uri="{FF2B5EF4-FFF2-40B4-BE49-F238E27FC236}">
                <a16:creationId xmlns:a16="http://schemas.microsoft.com/office/drawing/2014/main" id="{86B8F86D-E0E9-40CC-82BE-6C26B24730D7}"/>
              </a:ext>
            </a:extLst>
          </p:cNvPr>
          <p:cNvSpPr>
            <a:spLocks noGrp="1"/>
          </p:cNvSpPr>
          <p:nvPr>
            <p:ph type="sldNum" sz="quarter" idx="12"/>
          </p:nvPr>
        </p:nvSpPr>
        <p:spPr/>
        <p:txBody>
          <a:bodyPr/>
          <a:lstStyle/>
          <a:p>
            <a:fld id="{201A55B1-A142-4705-B2D4-CE7F8029E9EB}" type="slidenum">
              <a:rPr lang="en-US" smtClean="0"/>
              <a:t>28</a:t>
            </a:fld>
            <a:endParaRPr lang="en-US"/>
          </a:p>
        </p:txBody>
      </p:sp>
      <p:sp>
        <p:nvSpPr>
          <p:cNvPr id="7" name="Title 1">
            <a:extLst>
              <a:ext uri="{FF2B5EF4-FFF2-40B4-BE49-F238E27FC236}">
                <a16:creationId xmlns:a16="http://schemas.microsoft.com/office/drawing/2014/main" id="{80A36A08-0594-42EF-9EA2-F54ADF5999F5}"/>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Tree>
    <p:extLst>
      <p:ext uri="{BB962C8B-B14F-4D97-AF65-F5344CB8AC3E}">
        <p14:creationId xmlns:p14="http://schemas.microsoft.com/office/powerpoint/2010/main" val="2694697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96731-6C7F-435D-BF2E-3007BDA2A413}"/>
              </a:ext>
            </a:extLst>
          </p:cNvPr>
          <p:cNvPicPr>
            <a:picLocks noChangeAspect="1"/>
          </p:cNvPicPr>
          <p:nvPr/>
        </p:nvPicPr>
        <p:blipFill rotWithShape="1">
          <a:blip r:embed="rId2">
            <a:extLst>
              <a:ext uri="{28A0092B-C50C-407E-A947-70E740481C1C}">
                <a14:useLocalDpi xmlns:a14="http://schemas.microsoft.com/office/drawing/2010/main" val="0"/>
              </a:ext>
            </a:extLst>
          </a:blip>
          <a:srcRect t="20347" b="4174"/>
          <a:stretch/>
        </p:blipFill>
        <p:spPr>
          <a:xfrm>
            <a:off x="890107" y="1533996"/>
            <a:ext cx="9997258" cy="4633190"/>
          </a:xfrm>
          <a:prstGeom prst="rect">
            <a:avLst/>
          </a:prstGeom>
        </p:spPr>
      </p:pic>
      <p:sp>
        <p:nvSpPr>
          <p:cNvPr id="4" name="TextBox 3">
            <a:extLst>
              <a:ext uri="{FF2B5EF4-FFF2-40B4-BE49-F238E27FC236}">
                <a16:creationId xmlns:a16="http://schemas.microsoft.com/office/drawing/2014/main" id="{09243762-2661-44C6-A103-B50E13B6C12D}"/>
              </a:ext>
            </a:extLst>
          </p:cNvPr>
          <p:cNvSpPr txBox="1"/>
          <p:nvPr/>
        </p:nvSpPr>
        <p:spPr>
          <a:xfrm>
            <a:off x="425778" y="766521"/>
            <a:ext cx="5736336" cy="523220"/>
          </a:xfrm>
          <a:prstGeom prst="rect">
            <a:avLst/>
          </a:prstGeom>
          <a:noFill/>
        </p:spPr>
        <p:txBody>
          <a:bodyPr wrap="square" rtlCol="0">
            <a:spAutoFit/>
          </a:bodyPr>
          <a:lstStyle/>
          <a:p>
            <a:r>
              <a:rPr lang="en-US" sz="2800" dirty="0">
                <a:latin typeface="+mj-lt"/>
              </a:rPr>
              <a:t>Demographics</a:t>
            </a:r>
          </a:p>
        </p:txBody>
      </p:sp>
      <p:sp>
        <p:nvSpPr>
          <p:cNvPr id="2" name="Slide Number Placeholder 1">
            <a:extLst>
              <a:ext uri="{FF2B5EF4-FFF2-40B4-BE49-F238E27FC236}">
                <a16:creationId xmlns:a16="http://schemas.microsoft.com/office/drawing/2014/main" id="{D0E975EA-59DA-45F3-A28D-D222BDD64167}"/>
              </a:ext>
            </a:extLst>
          </p:cNvPr>
          <p:cNvSpPr>
            <a:spLocks noGrp="1"/>
          </p:cNvSpPr>
          <p:nvPr>
            <p:ph type="sldNum" sz="quarter" idx="12"/>
          </p:nvPr>
        </p:nvSpPr>
        <p:spPr/>
        <p:txBody>
          <a:bodyPr/>
          <a:lstStyle/>
          <a:p>
            <a:fld id="{201A55B1-A142-4705-B2D4-CE7F8029E9EB}" type="slidenum">
              <a:rPr lang="en-US" smtClean="0"/>
              <a:t>29</a:t>
            </a:fld>
            <a:endParaRPr lang="en-US"/>
          </a:p>
        </p:txBody>
      </p:sp>
      <p:sp>
        <p:nvSpPr>
          <p:cNvPr id="7" name="Title 1">
            <a:extLst>
              <a:ext uri="{FF2B5EF4-FFF2-40B4-BE49-F238E27FC236}">
                <a16:creationId xmlns:a16="http://schemas.microsoft.com/office/drawing/2014/main" id="{45D006DE-FA85-45C2-90FD-535FFDD158FE}"/>
              </a:ext>
            </a:extLst>
          </p:cNvPr>
          <p:cNvSpPr txBox="1">
            <a:spLocks/>
          </p:cNvSpPr>
          <p:nvPr/>
        </p:nvSpPr>
        <p:spPr>
          <a:xfrm>
            <a:off x="371765" y="194551"/>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Tree>
    <p:extLst>
      <p:ext uri="{BB962C8B-B14F-4D97-AF65-F5344CB8AC3E}">
        <p14:creationId xmlns:p14="http://schemas.microsoft.com/office/powerpoint/2010/main" val="490757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072B94-3CCD-488F-B2AA-DAD44D4E46D0}"/>
              </a:ext>
            </a:extLst>
          </p:cNvPr>
          <p:cNvSpPr>
            <a:spLocks noGrp="1"/>
          </p:cNvSpPr>
          <p:nvPr>
            <p:ph type="sldNum" sz="quarter" idx="12"/>
          </p:nvPr>
        </p:nvSpPr>
        <p:spPr>
          <a:xfrm>
            <a:off x="8583304" y="5968221"/>
            <a:ext cx="2743200" cy="365125"/>
          </a:xfrm>
        </p:spPr>
        <p:txBody>
          <a:bodyPr/>
          <a:lstStyle/>
          <a:p>
            <a:fld id="{201A55B1-A142-4705-B2D4-CE7F8029E9EB}" type="slidenum">
              <a:rPr lang="en-US" smtClean="0"/>
              <a:t>3</a:t>
            </a:fld>
            <a:endParaRPr lang="en-US"/>
          </a:p>
        </p:txBody>
      </p:sp>
      <p:sp>
        <p:nvSpPr>
          <p:cNvPr id="16" name="Title 1">
            <a:extLst>
              <a:ext uri="{FF2B5EF4-FFF2-40B4-BE49-F238E27FC236}">
                <a16:creationId xmlns:a16="http://schemas.microsoft.com/office/drawing/2014/main" id="{D7E03299-22B0-4251-8C47-F665ECF3E267}"/>
              </a:ext>
            </a:extLst>
          </p:cNvPr>
          <p:cNvSpPr txBox="1">
            <a:spLocks/>
          </p:cNvSpPr>
          <p:nvPr/>
        </p:nvSpPr>
        <p:spPr>
          <a:xfrm>
            <a:off x="507459" y="124446"/>
            <a:ext cx="10515600" cy="644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2"/>
                </a:solidFill>
              </a:rPr>
              <a:t>Methodology – Step I</a:t>
            </a:r>
          </a:p>
        </p:txBody>
      </p:sp>
      <p:pic>
        <p:nvPicPr>
          <p:cNvPr id="20" name="Picture 19">
            <a:extLst>
              <a:ext uri="{FF2B5EF4-FFF2-40B4-BE49-F238E27FC236}">
                <a16:creationId xmlns:a16="http://schemas.microsoft.com/office/drawing/2014/main" id="{04C88189-7190-4556-A69A-62C4C1CB4037}"/>
              </a:ext>
            </a:extLst>
          </p:cNvPr>
          <p:cNvPicPr>
            <a:picLocks noChangeAspect="1"/>
          </p:cNvPicPr>
          <p:nvPr/>
        </p:nvPicPr>
        <p:blipFill>
          <a:blip r:embed="rId3"/>
          <a:stretch>
            <a:fillRect/>
          </a:stretch>
        </p:blipFill>
        <p:spPr>
          <a:xfrm>
            <a:off x="812259" y="1344291"/>
            <a:ext cx="10210800" cy="4048125"/>
          </a:xfrm>
          <a:prstGeom prst="rect">
            <a:avLst/>
          </a:prstGeom>
        </p:spPr>
      </p:pic>
    </p:spTree>
    <p:extLst>
      <p:ext uri="{BB962C8B-B14F-4D97-AF65-F5344CB8AC3E}">
        <p14:creationId xmlns:p14="http://schemas.microsoft.com/office/powerpoint/2010/main" val="309188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99EB42-B7F0-43C4-96D3-CD2EAC3AC9B8}"/>
              </a:ext>
            </a:extLst>
          </p:cNvPr>
          <p:cNvSpPr>
            <a:spLocks noGrp="1"/>
          </p:cNvSpPr>
          <p:nvPr>
            <p:ph type="title"/>
          </p:nvPr>
        </p:nvSpPr>
        <p:spPr>
          <a:xfrm>
            <a:off x="507459" y="384431"/>
            <a:ext cx="10515600" cy="1325563"/>
          </a:xfrm>
        </p:spPr>
        <p:txBody>
          <a:bodyPr>
            <a:normAutofit/>
          </a:bodyPr>
          <a:lstStyle/>
          <a:p>
            <a:r>
              <a:rPr lang="en-US" sz="2800" dirty="0"/>
              <a:t>Messaging – Who They Are</a:t>
            </a:r>
          </a:p>
        </p:txBody>
      </p:sp>
      <p:sp>
        <p:nvSpPr>
          <p:cNvPr id="6" name="Slide Number Placeholder 5">
            <a:extLst>
              <a:ext uri="{FF2B5EF4-FFF2-40B4-BE49-F238E27FC236}">
                <a16:creationId xmlns:a16="http://schemas.microsoft.com/office/drawing/2014/main" id="{BC2F01AA-08FF-4CCB-A63A-DDCE50B7D6CD}"/>
              </a:ext>
            </a:extLst>
          </p:cNvPr>
          <p:cNvSpPr>
            <a:spLocks noGrp="1"/>
          </p:cNvSpPr>
          <p:nvPr>
            <p:ph type="sldNum" sz="quarter" idx="12"/>
          </p:nvPr>
        </p:nvSpPr>
        <p:spPr/>
        <p:txBody>
          <a:bodyPr/>
          <a:lstStyle/>
          <a:p>
            <a:fld id="{201A55B1-A142-4705-B2D4-CE7F8029E9EB}" type="slidenum">
              <a:rPr lang="en-US" smtClean="0"/>
              <a:t>30</a:t>
            </a:fld>
            <a:endParaRPr lang="en-US"/>
          </a:p>
        </p:txBody>
      </p:sp>
      <p:graphicFrame>
        <p:nvGraphicFramePr>
          <p:cNvPr id="2" name="Table 1">
            <a:extLst>
              <a:ext uri="{FF2B5EF4-FFF2-40B4-BE49-F238E27FC236}">
                <a16:creationId xmlns:a16="http://schemas.microsoft.com/office/drawing/2014/main" id="{129E6C1B-832A-4A15-B3BA-918D8591739E}"/>
              </a:ext>
            </a:extLst>
          </p:cNvPr>
          <p:cNvGraphicFramePr>
            <a:graphicFrameLocks noGrp="1"/>
          </p:cNvGraphicFramePr>
          <p:nvPr>
            <p:extLst>
              <p:ext uri="{D42A27DB-BD31-4B8C-83A1-F6EECF244321}">
                <p14:modId xmlns:p14="http://schemas.microsoft.com/office/powerpoint/2010/main" val="2050713476"/>
              </p:ext>
            </p:extLst>
          </p:nvPr>
        </p:nvGraphicFramePr>
        <p:xfrm>
          <a:off x="386360" y="1314470"/>
          <a:ext cx="9323248" cy="4736193"/>
        </p:xfrm>
        <a:graphic>
          <a:graphicData uri="http://schemas.openxmlformats.org/drawingml/2006/table">
            <a:tbl>
              <a:tblPr>
                <a:tableStyleId>{5C22544A-7EE6-4342-B048-85BDC9FD1C3A}</a:tableStyleId>
              </a:tblPr>
              <a:tblGrid>
                <a:gridCol w="4488971">
                  <a:extLst>
                    <a:ext uri="{9D8B030D-6E8A-4147-A177-3AD203B41FA5}">
                      <a16:colId xmlns:a16="http://schemas.microsoft.com/office/drawing/2014/main" val="1863029853"/>
                    </a:ext>
                  </a:extLst>
                </a:gridCol>
                <a:gridCol w="2071834">
                  <a:extLst>
                    <a:ext uri="{9D8B030D-6E8A-4147-A177-3AD203B41FA5}">
                      <a16:colId xmlns:a16="http://schemas.microsoft.com/office/drawing/2014/main" val="2722453016"/>
                    </a:ext>
                  </a:extLst>
                </a:gridCol>
                <a:gridCol w="2762443">
                  <a:extLst>
                    <a:ext uri="{9D8B030D-6E8A-4147-A177-3AD203B41FA5}">
                      <a16:colId xmlns:a16="http://schemas.microsoft.com/office/drawing/2014/main" val="1209493162"/>
                    </a:ext>
                  </a:extLst>
                </a:gridCol>
              </a:tblGrid>
              <a:tr h="520701">
                <a:tc>
                  <a:txBody>
                    <a:bodyPr/>
                    <a:lstStyle/>
                    <a:p>
                      <a:pPr algn="l" fontAlgn="b"/>
                      <a:endParaRPr lang="en-US" sz="1200" b="0" i="0" u="none" strike="noStrike" dirty="0">
                        <a:solidFill>
                          <a:srgbClr val="000000"/>
                        </a:solidFill>
                        <a:effectLst/>
                        <a:latin typeface="Calibri" panose="020F0502020204030204" pitchFamily="34" charset="0"/>
                      </a:endParaRPr>
                    </a:p>
                  </a:txBody>
                  <a:tcPr marL="5741" marR="5741" marT="5741" marB="27555" anchor="b"/>
                </a:tc>
                <a:tc>
                  <a:txBody>
                    <a:bodyPr/>
                    <a:lstStyle/>
                    <a:p>
                      <a:pPr algn="ctr" fontAlgn="b"/>
                      <a:r>
                        <a:rPr lang="en-US" sz="1200" b="1" u="none" strike="noStrike" dirty="0">
                          <a:effectLst/>
                        </a:rPr>
                        <a:t>Persuadable Audience </a:t>
                      </a:r>
                    </a:p>
                    <a:p>
                      <a:pPr algn="ctr" fontAlgn="b"/>
                      <a:r>
                        <a:rPr lang="en-US" sz="1200" b="1" u="none" strike="noStrike" dirty="0">
                          <a:effectLst/>
                        </a:rPr>
                        <a:t>Adults 21-29</a:t>
                      </a:r>
                    </a:p>
                    <a:p>
                      <a:pPr algn="ctr" fontAlgn="b"/>
                      <a:r>
                        <a:rPr lang="en-US" sz="1200" b="1" u="none" strike="noStrike" dirty="0">
                          <a:effectLst/>
                        </a:rPr>
                        <a:t> Index</a:t>
                      </a:r>
                      <a:endParaRPr lang="en-US" sz="1200" b="1" i="0" u="none" strike="noStrike" dirty="0">
                        <a:solidFill>
                          <a:srgbClr val="000000"/>
                        </a:solidFill>
                        <a:effectLst/>
                        <a:latin typeface="Calibri" panose="020F0502020204030204" pitchFamily="34" charset="0"/>
                      </a:endParaRPr>
                    </a:p>
                  </a:txBody>
                  <a:tcPr marL="5741" marR="5741" marT="5741" marB="27555" anchor="b"/>
                </a:tc>
                <a:tc>
                  <a:txBody>
                    <a:bodyPr/>
                    <a:lstStyle/>
                    <a:p>
                      <a:pPr algn="ctr" fontAlgn="b"/>
                      <a:r>
                        <a:rPr lang="en-US" sz="1200" b="1" u="none" strike="noStrike" dirty="0">
                          <a:effectLst/>
                        </a:rPr>
                        <a:t>Persuadable Audience </a:t>
                      </a:r>
                    </a:p>
                    <a:p>
                      <a:pPr algn="ctr" fontAlgn="b"/>
                      <a:r>
                        <a:rPr lang="en-US" sz="1200" b="1" u="none" strike="noStrike" dirty="0">
                          <a:effectLst/>
                        </a:rPr>
                        <a:t>Adults 21-29 </a:t>
                      </a:r>
                    </a:p>
                    <a:p>
                      <a:pPr algn="ctr" fontAlgn="b"/>
                      <a:r>
                        <a:rPr lang="en-US" sz="1200" b="1" u="none" strike="noStrike" dirty="0">
                          <a:effectLst/>
                        </a:rPr>
                        <a:t>Vertical Percent</a:t>
                      </a:r>
                      <a:endParaRPr lang="en-US" sz="1200" b="1" i="0" u="none" strike="noStrike" dirty="0">
                        <a:solidFill>
                          <a:srgbClr val="000000"/>
                        </a:solidFill>
                        <a:effectLst/>
                        <a:latin typeface="Calibri" panose="020F0502020204030204" pitchFamily="34" charset="0"/>
                      </a:endParaRPr>
                    </a:p>
                  </a:txBody>
                  <a:tcPr marL="5741" marR="5741" marT="5741" marB="27555" anchor="b"/>
                </a:tc>
                <a:extLst>
                  <a:ext uri="{0D108BD9-81ED-4DB2-BD59-A6C34878D82A}">
                    <a16:rowId xmlns:a16="http://schemas.microsoft.com/office/drawing/2014/main" val="2102907910"/>
                  </a:ext>
                </a:extLst>
              </a:tr>
              <a:tr h="357065">
                <a:tc>
                  <a:txBody>
                    <a:bodyPr/>
                    <a:lstStyle/>
                    <a:p>
                      <a:pPr algn="l" fontAlgn="ctr"/>
                      <a:r>
                        <a:rPr lang="en-US" sz="1100" u="none" strike="noStrike" dirty="0">
                          <a:effectLst/>
                        </a:rPr>
                        <a:t>SELF-CONCEPTS - AGREE A LOT: AFFECTIONATE, PASSIONATE, LOVING, ROMANTIC</a:t>
                      </a:r>
                      <a:endParaRPr lang="en-US" sz="1100" b="1" i="0" u="none" strike="noStrike" dirty="0">
                        <a:solidFill>
                          <a:srgbClr val="000000"/>
                        </a:solidFill>
                        <a:effectLst/>
                        <a:latin typeface="Calibri" panose="020F0502020204030204" pitchFamily="34" charset="0"/>
                      </a:endParaRPr>
                    </a:p>
                  </a:txBody>
                  <a:tcPr marL="5741" marR="5741" marT="5741" marB="27555" anchor="ctr">
                    <a:solidFill>
                      <a:schemeClr val="accent1">
                        <a:lumMod val="20000"/>
                        <a:lumOff val="80000"/>
                      </a:schemeClr>
                    </a:solidFill>
                  </a:tcPr>
                </a:tc>
                <a:tc>
                  <a:txBody>
                    <a:bodyPr/>
                    <a:lstStyle/>
                    <a:p>
                      <a:pPr algn="ctr" fontAlgn="b"/>
                      <a:r>
                        <a:rPr lang="en-US" sz="1100" u="none" strike="noStrike" dirty="0">
                          <a:effectLst/>
                        </a:rPr>
                        <a:t>115</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tc>
                  <a:txBody>
                    <a:bodyPr/>
                    <a:lstStyle/>
                    <a:p>
                      <a:pPr algn="ctr" fontAlgn="b"/>
                      <a:r>
                        <a:rPr lang="en-US" sz="1100" u="none" strike="noStrike" dirty="0">
                          <a:effectLst/>
                        </a:rPr>
                        <a:t>37.4%</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extLst>
                  <a:ext uri="{0D108BD9-81ED-4DB2-BD59-A6C34878D82A}">
                    <a16:rowId xmlns:a16="http://schemas.microsoft.com/office/drawing/2014/main" val="2361884813"/>
                  </a:ext>
                </a:extLst>
              </a:tr>
              <a:tr h="357065">
                <a:tc>
                  <a:txBody>
                    <a:bodyPr/>
                    <a:lstStyle/>
                    <a:p>
                      <a:pPr algn="l" fontAlgn="ctr"/>
                      <a:r>
                        <a:rPr lang="en-US" sz="1100" u="none" strike="noStrike" dirty="0">
                          <a:effectLst/>
                        </a:rPr>
                        <a:t>SELF-CONCEPTS - AGREE A LOT: BRAVE, COURAGEOUS, DARING, ADVENTURESOME</a:t>
                      </a:r>
                      <a:endParaRPr lang="en-US" sz="1100" b="1" i="0" u="none" strike="noStrike" dirty="0">
                        <a:solidFill>
                          <a:srgbClr val="000000"/>
                        </a:solidFill>
                        <a:effectLst/>
                        <a:latin typeface="Calibri" panose="020F0502020204030204" pitchFamily="34" charset="0"/>
                      </a:endParaRPr>
                    </a:p>
                  </a:txBody>
                  <a:tcPr marL="5741" marR="5741" marT="5741" marB="27555" anchor="ctr"/>
                </a:tc>
                <a:tc>
                  <a:txBody>
                    <a:bodyPr/>
                    <a:lstStyle/>
                    <a:p>
                      <a:pPr algn="ctr" fontAlgn="b"/>
                      <a:r>
                        <a:rPr lang="en-US" sz="1100" u="none" strike="noStrike" dirty="0">
                          <a:effectLst/>
                        </a:rPr>
                        <a:t>117</a:t>
                      </a:r>
                      <a:endParaRPr lang="en-US" sz="1100" b="0" i="0" u="none" strike="noStrike" dirty="0">
                        <a:solidFill>
                          <a:srgbClr val="000000"/>
                        </a:solidFill>
                        <a:effectLst/>
                        <a:latin typeface="Calibri" panose="020F0502020204030204" pitchFamily="34" charset="0"/>
                      </a:endParaRPr>
                    </a:p>
                  </a:txBody>
                  <a:tcPr marL="5741" marR="5741" marT="5741" marB="27555" anchor="b"/>
                </a:tc>
                <a:tc>
                  <a:txBody>
                    <a:bodyPr/>
                    <a:lstStyle/>
                    <a:p>
                      <a:pPr algn="ctr" fontAlgn="b"/>
                      <a:r>
                        <a:rPr lang="en-US" sz="1100" u="none" strike="noStrike" dirty="0">
                          <a:effectLst/>
                        </a:rPr>
                        <a:t>21.1%</a:t>
                      </a:r>
                      <a:endParaRPr lang="en-US" sz="1100" b="0" i="0" u="none" strike="noStrike" dirty="0">
                        <a:solidFill>
                          <a:srgbClr val="000000"/>
                        </a:solidFill>
                        <a:effectLst/>
                        <a:latin typeface="Calibri" panose="020F0502020204030204" pitchFamily="34" charset="0"/>
                      </a:endParaRPr>
                    </a:p>
                  </a:txBody>
                  <a:tcPr marL="5741" marR="5741" marT="5741" marB="27555" anchor="b"/>
                </a:tc>
                <a:extLst>
                  <a:ext uri="{0D108BD9-81ED-4DB2-BD59-A6C34878D82A}">
                    <a16:rowId xmlns:a16="http://schemas.microsoft.com/office/drawing/2014/main" val="3901679323"/>
                  </a:ext>
                </a:extLst>
              </a:tr>
              <a:tr h="193429">
                <a:tc>
                  <a:txBody>
                    <a:bodyPr/>
                    <a:lstStyle/>
                    <a:p>
                      <a:pPr algn="l" fontAlgn="ctr"/>
                      <a:r>
                        <a:rPr lang="en-US" sz="1100" u="none" strike="noStrike" dirty="0">
                          <a:effectLst/>
                        </a:rPr>
                        <a:t>ATTITUDES (GENERAL) - AGREE A LOT: I ENJOY TAKING RISKS</a:t>
                      </a:r>
                      <a:endParaRPr lang="en-US" sz="1100" b="1" i="0" u="none" strike="noStrike" dirty="0">
                        <a:solidFill>
                          <a:srgbClr val="000000"/>
                        </a:solidFill>
                        <a:effectLst/>
                        <a:latin typeface="Calibri" panose="020F0502020204030204" pitchFamily="34" charset="0"/>
                      </a:endParaRPr>
                    </a:p>
                  </a:txBody>
                  <a:tcPr marL="5741" marR="5741" marT="5741" marB="27555" anchor="ctr">
                    <a:solidFill>
                      <a:schemeClr val="accent1">
                        <a:lumMod val="20000"/>
                        <a:lumOff val="80000"/>
                      </a:schemeClr>
                    </a:solidFill>
                  </a:tcPr>
                </a:tc>
                <a:tc>
                  <a:txBody>
                    <a:bodyPr/>
                    <a:lstStyle/>
                    <a:p>
                      <a:pPr algn="ctr" fontAlgn="b"/>
                      <a:r>
                        <a:rPr lang="en-US" sz="1100" u="none" strike="noStrike" dirty="0">
                          <a:effectLst/>
                        </a:rPr>
                        <a:t>191</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tc>
                  <a:txBody>
                    <a:bodyPr/>
                    <a:lstStyle/>
                    <a:p>
                      <a:pPr algn="ctr" fontAlgn="b"/>
                      <a:r>
                        <a:rPr lang="en-US" sz="1100" u="none" strike="noStrike" dirty="0">
                          <a:effectLst/>
                        </a:rPr>
                        <a:t>15.0%</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extLst>
                  <a:ext uri="{0D108BD9-81ED-4DB2-BD59-A6C34878D82A}">
                    <a16:rowId xmlns:a16="http://schemas.microsoft.com/office/drawing/2014/main" val="2352006633"/>
                  </a:ext>
                </a:extLst>
              </a:tr>
              <a:tr h="193429">
                <a:tc>
                  <a:txBody>
                    <a:bodyPr/>
                    <a:lstStyle/>
                    <a:p>
                      <a:pPr algn="l" fontAlgn="ctr"/>
                      <a:r>
                        <a:rPr lang="en-US" sz="1100" u="none" strike="noStrike" dirty="0">
                          <a:effectLst/>
                        </a:rPr>
                        <a:t>ATTITUDES (GENERAL) - AGREE A LOT: I AM A PERFECTIONIST</a:t>
                      </a:r>
                      <a:endParaRPr lang="en-US" sz="1100" b="1" i="0" u="none" strike="noStrike" dirty="0">
                        <a:solidFill>
                          <a:srgbClr val="000000"/>
                        </a:solidFill>
                        <a:effectLst/>
                        <a:latin typeface="Calibri" panose="020F0502020204030204" pitchFamily="34" charset="0"/>
                      </a:endParaRPr>
                    </a:p>
                  </a:txBody>
                  <a:tcPr marL="5741" marR="5741" marT="5741" marB="27555" anchor="ctr"/>
                </a:tc>
                <a:tc>
                  <a:txBody>
                    <a:bodyPr/>
                    <a:lstStyle/>
                    <a:p>
                      <a:pPr algn="ctr" fontAlgn="b"/>
                      <a:r>
                        <a:rPr lang="en-US" sz="1100" u="none" strike="noStrike" dirty="0">
                          <a:effectLst/>
                        </a:rPr>
                        <a:t>111</a:t>
                      </a:r>
                      <a:endParaRPr lang="en-US" sz="1100" b="0" i="0" u="none" strike="noStrike" dirty="0">
                        <a:solidFill>
                          <a:srgbClr val="000000"/>
                        </a:solidFill>
                        <a:effectLst/>
                        <a:latin typeface="Calibri" panose="020F0502020204030204" pitchFamily="34" charset="0"/>
                      </a:endParaRPr>
                    </a:p>
                  </a:txBody>
                  <a:tcPr marL="5741" marR="5741" marT="5741" marB="27555" anchor="b"/>
                </a:tc>
                <a:tc>
                  <a:txBody>
                    <a:bodyPr/>
                    <a:lstStyle/>
                    <a:p>
                      <a:pPr algn="ctr" fontAlgn="b"/>
                      <a:r>
                        <a:rPr lang="en-US" sz="1100" u="none" strike="noStrike" dirty="0">
                          <a:effectLst/>
                        </a:rPr>
                        <a:t>16.4%</a:t>
                      </a:r>
                      <a:endParaRPr lang="en-US" sz="1100" b="0" i="0" u="none" strike="noStrike" dirty="0">
                        <a:solidFill>
                          <a:srgbClr val="000000"/>
                        </a:solidFill>
                        <a:effectLst/>
                        <a:latin typeface="Calibri" panose="020F0502020204030204" pitchFamily="34" charset="0"/>
                      </a:endParaRPr>
                    </a:p>
                  </a:txBody>
                  <a:tcPr marL="5741" marR="5741" marT="5741" marB="27555" anchor="b"/>
                </a:tc>
                <a:extLst>
                  <a:ext uri="{0D108BD9-81ED-4DB2-BD59-A6C34878D82A}">
                    <a16:rowId xmlns:a16="http://schemas.microsoft.com/office/drawing/2014/main" val="1155352878"/>
                  </a:ext>
                </a:extLst>
              </a:tr>
              <a:tr h="357065">
                <a:tc>
                  <a:txBody>
                    <a:bodyPr/>
                    <a:lstStyle/>
                    <a:p>
                      <a:pPr algn="l" fontAlgn="ctr"/>
                      <a:r>
                        <a:rPr lang="en-US" sz="1100" u="none" strike="noStrike" dirty="0">
                          <a:effectLst/>
                        </a:rPr>
                        <a:t>ATTITUDES (GENERAL) - AGREE A LOT: I CONSIDER MYSELF TO BE A CREATIVE PERSON</a:t>
                      </a:r>
                      <a:endParaRPr lang="en-US" sz="1100" b="1" i="0" u="none" strike="noStrike" dirty="0">
                        <a:solidFill>
                          <a:srgbClr val="000000"/>
                        </a:solidFill>
                        <a:effectLst/>
                        <a:latin typeface="Calibri" panose="020F0502020204030204" pitchFamily="34" charset="0"/>
                      </a:endParaRPr>
                    </a:p>
                  </a:txBody>
                  <a:tcPr marL="5741" marR="5741" marT="5741" marB="27555" anchor="ctr">
                    <a:solidFill>
                      <a:schemeClr val="accent1">
                        <a:lumMod val="20000"/>
                        <a:lumOff val="80000"/>
                      </a:schemeClr>
                    </a:solidFill>
                  </a:tcPr>
                </a:tc>
                <a:tc>
                  <a:txBody>
                    <a:bodyPr/>
                    <a:lstStyle/>
                    <a:p>
                      <a:pPr algn="ctr" fontAlgn="b"/>
                      <a:r>
                        <a:rPr lang="en-US" sz="1100" u="none" strike="noStrike" dirty="0">
                          <a:effectLst/>
                        </a:rPr>
                        <a:t>103</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tc>
                  <a:txBody>
                    <a:bodyPr/>
                    <a:lstStyle/>
                    <a:p>
                      <a:pPr algn="ctr" fontAlgn="b"/>
                      <a:r>
                        <a:rPr lang="en-US" sz="1100" u="none" strike="noStrike" dirty="0">
                          <a:effectLst/>
                        </a:rPr>
                        <a:t>27.5%</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extLst>
                  <a:ext uri="{0D108BD9-81ED-4DB2-BD59-A6C34878D82A}">
                    <a16:rowId xmlns:a16="http://schemas.microsoft.com/office/drawing/2014/main" val="3983670687"/>
                  </a:ext>
                </a:extLst>
              </a:tr>
              <a:tr h="357065">
                <a:tc>
                  <a:txBody>
                    <a:bodyPr/>
                    <a:lstStyle/>
                    <a:p>
                      <a:pPr algn="l" fontAlgn="ctr"/>
                      <a:r>
                        <a:rPr lang="en-US" sz="1100" u="none" strike="noStrike" dirty="0">
                          <a:effectLst/>
                        </a:rPr>
                        <a:t>ATTITUDES (SOCIAL INTRCTION)-AGREE A LOT: I AM NOT AFRAID TO APPEAR UNCONVENTIONAL</a:t>
                      </a:r>
                      <a:endParaRPr lang="en-US" sz="1100" b="1" i="0" u="none" strike="noStrike" dirty="0">
                        <a:solidFill>
                          <a:srgbClr val="000000"/>
                        </a:solidFill>
                        <a:effectLst/>
                        <a:latin typeface="Calibri" panose="020F0502020204030204" pitchFamily="34" charset="0"/>
                      </a:endParaRPr>
                    </a:p>
                  </a:txBody>
                  <a:tcPr marL="5741" marR="5741" marT="5741" marB="27555" anchor="ctr"/>
                </a:tc>
                <a:tc>
                  <a:txBody>
                    <a:bodyPr/>
                    <a:lstStyle/>
                    <a:p>
                      <a:pPr algn="ctr" fontAlgn="b"/>
                      <a:r>
                        <a:rPr lang="en-US" sz="1100" u="none" strike="noStrike">
                          <a:effectLst/>
                        </a:rPr>
                        <a:t>113</a:t>
                      </a:r>
                      <a:endParaRPr lang="en-US" sz="1100" b="0" i="0" u="none" strike="noStrike">
                        <a:solidFill>
                          <a:srgbClr val="000000"/>
                        </a:solidFill>
                        <a:effectLst/>
                        <a:latin typeface="Calibri" panose="020F0502020204030204" pitchFamily="34" charset="0"/>
                      </a:endParaRPr>
                    </a:p>
                  </a:txBody>
                  <a:tcPr marL="5741" marR="5741" marT="5741" marB="27555" anchor="b"/>
                </a:tc>
                <a:tc>
                  <a:txBody>
                    <a:bodyPr/>
                    <a:lstStyle/>
                    <a:p>
                      <a:pPr algn="ctr" fontAlgn="b"/>
                      <a:r>
                        <a:rPr lang="en-US" sz="1100" u="none" strike="noStrike" dirty="0">
                          <a:effectLst/>
                        </a:rPr>
                        <a:t>21.2%</a:t>
                      </a:r>
                      <a:endParaRPr lang="en-US" sz="1100" b="0" i="0" u="none" strike="noStrike" dirty="0">
                        <a:solidFill>
                          <a:srgbClr val="000000"/>
                        </a:solidFill>
                        <a:effectLst/>
                        <a:latin typeface="Calibri" panose="020F0502020204030204" pitchFamily="34" charset="0"/>
                      </a:endParaRPr>
                    </a:p>
                  </a:txBody>
                  <a:tcPr marL="5741" marR="5741" marT="5741" marB="27555" anchor="b"/>
                </a:tc>
                <a:extLst>
                  <a:ext uri="{0D108BD9-81ED-4DB2-BD59-A6C34878D82A}">
                    <a16:rowId xmlns:a16="http://schemas.microsoft.com/office/drawing/2014/main" val="3625258442"/>
                  </a:ext>
                </a:extLst>
              </a:tr>
              <a:tr h="223356">
                <a:tc>
                  <a:txBody>
                    <a:bodyPr/>
                    <a:lstStyle/>
                    <a:p>
                      <a:pPr algn="l" fontAlgn="ctr"/>
                      <a:r>
                        <a:rPr lang="en-US" sz="1100" u="none" strike="noStrike" dirty="0">
                          <a:effectLst/>
                        </a:rPr>
                        <a:t>ATTITUDES (SOCIAL INTRCTION)-AGREE A LOT: I AM ADVENTUROUS</a:t>
                      </a:r>
                      <a:endParaRPr lang="en-US" sz="1100" b="1" i="0" u="none" strike="noStrike" dirty="0">
                        <a:solidFill>
                          <a:srgbClr val="000000"/>
                        </a:solidFill>
                        <a:effectLst/>
                        <a:latin typeface="Calibri" panose="020F0502020204030204" pitchFamily="34" charset="0"/>
                      </a:endParaRPr>
                    </a:p>
                  </a:txBody>
                  <a:tcPr marL="5741" marR="5741" marT="5741" marB="27555" anchor="ctr">
                    <a:solidFill>
                      <a:schemeClr val="accent1">
                        <a:lumMod val="20000"/>
                        <a:lumOff val="80000"/>
                      </a:schemeClr>
                    </a:solidFill>
                  </a:tcPr>
                </a:tc>
                <a:tc>
                  <a:txBody>
                    <a:bodyPr/>
                    <a:lstStyle/>
                    <a:p>
                      <a:pPr algn="ctr" fontAlgn="b"/>
                      <a:r>
                        <a:rPr lang="en-US" sz="1100" u="none" strike="noStrike">
                          <a:effectLst/>
                        </a:rPr>
                        <a:t>153</a:t>
                      </a:r>
                      <a:endParaRPr lang="en-US" sz="1100" b="0" i="0" u="none" strike="noStrike">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tc>
                  <a:txBody>
                    <a:bodyPr/>
                    <a:lstStyle/>
                    <a:p>
                      <a:pPr algn="ctr" fontAlgn="b"/>
                      <a:r>
                        <a:rPr lang="en-US" sz="1100" u="none" strike="noStrike" dirty="0">
                          <a:effectLst/>
                        </a:rPr>
                        <a:t>24.7%</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extLst>
                  <a:ext uri="{0D108BD9-81ED-4DB2-BD59-A6C34878D82A}">
                    <a16:rowId xmlns:a16="http://schemas.microsoft.com/office/drawing/2014/main" val="3880801417"/>
                  </a:ext>
                </a:extLst>
              </a:tr>
              <a:tr h="357065">
                <a:tc>
                  <a:txBody>
                    <a:bodyPr/>
                    <a:lstStyle/>
                    <a:p>
                      <a:pPr algn="l" fontAlgn="ctr"/>
                      <a:r>
                        <a:rPr lang="en-US" sz="1100" u="none" strike="noStrike" dirty="0">
                          <a:effectLst/>
                        </a:rPr>
                        <a:t>ATTITUDES (SOCIAL INTRCTION)-AGREE A LOT: I HAVE MANY ACQUAINTANCES FROM ALL WALKS OF LIFE</a:t>
                      </a:r>
                      <a:endParaRPr lang="en-US" sz="1100" b="1" i="0" u="none" strike="noStrike" dirty="0">
                        <a:solidFill>
                          <a:srgbClr val="000000"/>
                        </a:solidFill>
                        <a:effectLst/>
                        <a:latin typeface="Calibri" panose="020F0502020204030204" pitchFamily="34" charset="0"/>
                      </a:endParaRPr>
                    </a:p>
                  </a:txBody>
                  <a:tcPr marL="5741" marR="5741" marT="5741" marB="27555" anchor="ctr"/>
                </a:tc>
                <a:tc>
                  <a:txBody>
                    <a:bodyPr/>
                    <a:lstStyle/>
                    <a:p>
                      <a:pPr algn="ctr" fontAlgn="b"/>
                      <a:r>
                        <a:rPr lang="en-US" sz="1100" u="none" strike="noStrike">
                          <a:effectLst/>
                        </a:rPr>
                        <a:t>115</a:t>
                      </a:r>
                      <a:endParaRPr lang="en-US" sz="1100" b="0" i="0" u="none" strike="noStrike">
                        <a:solidFill>
                          <a:srgbClr val="000000"/>
                        </a:solidFill>
                        <a:effectLst/>
                        <a:latin typeface="Calibri" panose="020F0502020204030204" pitchFamily="34" charset="0"/>
                      </a:endParaRPr>
                    </a:p>
                  </a:txBody>
                  <a:tcPr marL="5741" marR="5741" marT="5741" marB="27555" anchor="b"/>
                </a:tc>
                <a:tc>
                  <a:txBody>
                    <a:bodyPr/>
                    <a:lstStyle/>
                    <a:p>
                      <a:pPr algn="ctr" fontAlgn="b"/>
                      <a:r>
                        <a:rPr lang="en-US" sz="1100" u="none" strike="noStrike" dirty="0">
                          <a:effectLst/>
                        </a:rPr>
                        <a:t>28.5%</a:t>
                      </a:r>
                      <a:endParaRPr lang="en-US" sz="1100" b="0" i="0" u="none" strike="noStrike" dirty="0">
                        <a:solidFill>
                          <a:srgbClr val="000000"/>
                        </a:solidFill>
                        <a:effectLst/>
                        <a:latin typeface="Calibri" panose="020F0502020204030204" pitchFamily="34" charset="0"/>
                      </a:endParaRPr>
                    </a:p>
                  </a:txBody>
                  <a:tcPr marL="5741" marR="5741" marT="5741" marB="27555" anchor="b"/>
                </a:tc>
                <a:extLst>
                  <a:ext uri="{0D108BD9-81ED-4DB2-BD59-A6C34878D82A}">
                    <a16:rowId xmlns:a16="http://schemas.microsoft.com/office/drawing/2014/main" val="1244095183"/>
                  </a:ext>
                </a:extLst>
              </a:tr>
              <a:tr h="357065">
                <a:tc>
                  <a:txBody>
                    <a:bodyPr/>
                    <a:lstStyle/>
                    <a:p>
                      <a:pPr algn="l" fontAlgn="ctr"/>
                      <a:r>
                        <a:rPr lang="en-US" sz="1100" u="none" strike="noStrike" dirty="0">
                          <a:effectLst/>
                        </a:rPr>
                        <a:t>SELF-CONCEPTS - AGREE A LOT: BROAD-MINDED, OPEN-MINDED, LIBERAL, TOLERANT</a:t>
                      </a:r>
                      <a:endParaRPr lang="en-US" sz="1100" b="1" i="0" u="none" strike="noStrike" dirty="0">
                        <a:solidFill>
                          <a:srgbClr val="000000"/>
                        </a:solidFill>
                        <a:effectLst/>
                        <a:latin typeface="Calibri" panose="020F0502020204030204" pitchFamily="34" charset="0"/>
                      </a:endParaRPr>
                    </a:p>
                  </a:txBody>
                  <a:tcPr marL="5741" marR="5741" marT="5741" marB="27555" anchor="ctr">
                    <a:solidFill>
                      <a:schemeClr val="accent1">
                        <a:lumMod val="20000"/>
                        <a:lumOff val="80000"/>
                      </a:schemeClr>
                    </a:solidFill>
                  </a:tcPr>
                </a:tc>
                <a:tc>
                  <a:txBody>
                    <a:bodyPr/>
                    <a:lstStyle/>
                    <a:p>
                      <a:pPr algn="ctr" fontAlgn="b"/>
                      <a:r>
                        <a:rPr lang="en-US" sz="1100" u="none" strike="noStrike">
                          <a:effectLst/>
                        </a:rPr>
                        <a:t>121</a:t>
                      </a:r>
                      <a:endParaRPr lang="en-US" sz="1100" b="0" i="0" u="none" strike="noStrike">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tc>
                  <a:txBody>
                    <a:bodyPr/>
                    <a:lstStyle/>
                    <a:p>
                      <a:pPr algn="ctr" fontAlgn="b"/>
                      <a:r>
                        <a:rPr lang="en-US" sz="1100" u="none" strike="noStrike" dirty="0">
                          <a:effectLst/>
                        </a:rPr>
                        <a:t>31.4%</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extLst>
                  <a:ext uri="{0D108BD9-81ED-4DB2-BD59-A6C34878D82A}">
                    <a16:rowId xmlns:a16="http://schemas.microsoft.com/office/drawing/2014/main" val="1865603527"/>
                  </a:ext>
                </a:extLst>
              </a:tr>
              <a:tr h="357065">
                <a:tc>
                  <a:txBody>
                    <a:bodyPr/>
                    <a:lstStyle/>
                    <a:p>
                      <a:pPr algn="l" fontAlgn="ctr"/>
                      <a:r>
                        <a:rPr lang="en-US" sz="1100" u="none" strike="noStrike" dirty="0">
                          <a:effectLst/>
                        </a:rPr>
                        <a:t>SELF-CONCEPTS - AGREE A LOT: CREATIVE, INVENTIVE, IMAGINATIVE, ARTISTIC</a:t>
                      </a:r>
                      <a:endParaRPr lang="en-US" sz="1100" b="1" i="0" u="none" strike="noStrike" dirty="0">
                        <a:solidFill>
                          <a:srgbClr val="000000"/>
                        </a:solidFill>
                        <a:effectLst/>
                        <a:latin typeface="Calibri" panose="020F0502020204030204" pitchFamily="34" charset="0"/>
                      </a:endParaRPr>
                    </a:p>
                  </a:txBody>
                  <a:tcPr marL="5741" marR="5741" marT="5741" marB="27555" anchor="ctr"/>
                </a:tc>
                <a:tc>
                  <a:txBody>
                    <a:bodyPr/>
                    <a:lstStyle/>
                    <a:p>
                      <a:pPr algn="ctr" fontAlgn="b"/>
                      <a:r>
                        <a:rPr lang="en-US" sz="1100" u="none" strike="noStrike" dirty="0">
                          <a:effectLst/>
                        </a:rPr>
                        <a:t>123</a:t>
                      </a:r>
                      <a:endParaRPr lang="en-US" sz="1100" b="0" i="0" u="none" strike="noStrike" dirty="0">
                        <a:solidFill>
                          <a:srgbClr val="000000"/>
                        </a:solidFill>
                        <a:effectLst/>
                        <a:latin typeface="Calibri" panose="020F0502020204030204" pitchFamily="34" charset="0"/>
                      </a:endParaRPr>
                    </a:p>
                  </a:txBody>
                  <a:tcPr marL="5741" marR="5741" marT="5741" marB="27555" anchor="b"/>
                </a:tc>
                <a:tc>
                  <a:txBody>
                    <a:bodyPr/>
                    <a:lstStyle/>
                    <a:p>
                      <a:pPr algn="ctr" fontAlgn="b"/>
                      <a:r>
                        <a:rPr lang="en-US" sz="1100" u="none" strike="noStrike" dirty="0">
                          <a:effectLst/>
                        </a:rPr>
                        <a:t>29.5%</a:t>
                      </a:r>
                      <a:endParaRPr lang="en-US" sz="1100" b="0" i="0" u="none" strike="noStrike" dirty="0">
                        <a:solidFill>
                          <a:srgbClr val="000000"/>
                        </a:solidFill>
                        <a:effectLst/>
                        <a:latin typeface="Calibri" panose="020F0502020204030204" pitchFamily="34" charset="0"/>
                      </a:endParaRPr>
                    </a:p>
                  </a:txBody>
                  <a:tcPr marL="5741" marR="5741" marT="5741" marB="27555" anchor="b"/>
                </a:tc>
                <a:extLst>
                  <a:ext uri="{0D108BD9-81ED-4DB2-BD59-A6C34878D82A}">
                    <a16:rowId xmlns:a16="http://schemas.microsoft.com/office/drawing/2014/main" val="3024960827"/>
                  </a:ext>
                </a:extLst>
              </a:tr>
              <a:tr h="357065">
                <a:tc>
                  <a:txBody>
                    <a:bodyPr/>
                    <a:lstStyle/>
                    <a:p>
                      <a:pPr algn="l" fontAlgn="ctr"/>
                      <a:r>
                        <a:rPr lang="en-US" sz="1100" u="none" strike="noStrike" dirty="0">
                          <a:effectLst/>
                        </a:rPr>
                        <a:t>ATTITUDES (GENERAL) - AGREE A LOT: I MAKE AN EFFORT TO LOOK ATTRACTIVE TO PEOPLE I AM INTERESTED IN</a:t>
                      </a:r>
                      <a:endParaRPr lang="en-US" sz="1100" b="1" i="0" u="none" strike="noStrike" dirty="0">
                        <a:solidFill>
                          <a:srgbClr val="000000"/>
                        </a:solidFill>
                        <a:effectLst/>
                        <a:latin typeface="Calibri" panose="020F0502020204030204" pitchFamily="34" charset="0"/>
                      </a:endParaRPr>
                    </a:p>
                  </a:txBody>
                  <a:tcPr marL="5741" marR="5741" marT="5741" marB="27555" anchor="ctr">
                    <a:solidFill>
                      <a:schemeClr val="accent1">
                        <a:lumMod val="20000"/>
                        <a:lumOff val="80000"/>
                      </a:schemeClr>
                    </a:solidFill>
                  </a:tcPr>
                </a:tc>
                <a:tc>
                  <a:txBody>
                    <a:bodyPr/>
                    <a:lstStyle/>
                    <a:p>
                      <a:pPr algn="ctr" fontAlgn="b"/>
                      <a:r>
                        <a:rPr lang="en-US" sz="1100" u="none" strike="noStrike" dirty="0">
                          <a:effectLst/>
                        </a:rPr>
                        <a:t>128</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tc>
                  <a:txBody>
                    <a:bodyPr/>
                    <a:lstStyle/>
                    <a:p>
                      <a:pPr algn="ctr" fontAlgn="b"/>
                      <a:r>
                        <a:rPr lang="en-US" sz="1100" u="none" strike="noStrike" dirty="0">
                          <a:effectLst/>
                        </a:rPr>
                        <a:t>20.5%</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extLst>
                  <a:ext uri="{0D108BD9-81ED-4DB2-BD59-A6C34878D82A}">
                    <a16:rowId xmlns:a16="http://schemas.microsoft.com/office/drawing/2014/main" val="4146170904"/>
                  </a:ext>
                </a:extLst>
              </a:tr>
              <a:tr h="223356">
                <a:tc>
                  <a:txBody>
                    <a:bodyPr/>
                    <a:lstStyle/>
                    <a:p>
                      <a:pPr algn="l" fontAlgn="ctr"/>
                      <a:r>
                        <a:rPr lang="en-US" sz="1100" u="none" strike="noStrike" dirty="0">
                          <a:effectLst/>
                        </a:rPr>
                        <a:t>SELF-CONCEPTS - AGREE A LOT: FUNNY, HUMOROUS, AMUSING, WITTY</a:t>
                      </a:r>
                      <a:endParaRPr lang="en-US" sz="1100" b="1" i="0" u="none" strike="noStrike" dirty="0">
                        <a:solidFill>
                          <a:srgbClr val="000000"/>
                        </a:solidFill>
                        <a:effectLst/>
                        <a:latin typeface="Calibri" panose="020F0502020204030204" pitchFamily="34" charset="0"/>
                      </a:endParaRPr>
                    </a:p>
                  </a:txBody>
                  <a:tcPr marL="5741" marR="5741" marT="5741" marB="27555" anchor="ctr"/>
                </a:tc>
                <a:tc>
                  <a:txBody>
                    <a:bodyPr/>
                    <a:lstStyle/>
                    <a:p>
                      <a:pPr algn="ctr" fontAlgn="b"/>
                      <a:r>
                        <a:rPr lang="en-US" sz="1100" u="none" strike="noStrike" dirty="0">
                          <a:effectLst/>
                        </a:rPr>
                        <a:t>120</a:t>
                      </a:r>
                      <a:endParaRPr lang="en-US" sz="1100" b="0" i="0" u="none" strike="noStrike" dirty="0">
                        <a:solidFill>
                          <a:srgbClr val="000000"/>
                        </a:solidFill>
                        <a:effectLst/>
                        <a:latin typeface="Calibri" panose="020F0502020204030204" pitchFamily="34" charset="0"/>
                      </a:endParaRPr>
                    </a:p>
                  </a:txBody>
                  <a:tcPr marL="5741" marR="5741" marT="5741" marB="27555" anchor="b"/>
                </a:tc>
                <a:tc>
                  <a:txBody>
                    <a:bodyPr/>
                    <a:lstStyle/>
                    <a:p>
                      <a:pPr algn="ctr" fontAlgn="b"/>
                      <a:r>
                        <a:rPr lang="en-US" sz="1100" u="none" strike="noStrike" dirty="0">
                          <a:effectLst/>
                        </a:rPr>
                        <a:t>30.0%</a:t>
                      </a:r>
                      <a:endParaRPr lang="en-US" sz="1100" b="0" i="0" u="none" strike="noStrike" dirty="0">
                        <a:solidFill>
                          <a:srgbClr val="000000"/>
                        </a:solidFill>
                        <a:effectLst/>
                        <a:latin typeface="Calibri" panose="020F0502020204030204" pitchFamily="34" charset="0"/>
                      </a:endParaRPr>
                    </a:p>
                  </a:txBody>
                  <a:tcPr marL="5741" marR="5741" marT="5741" marB="27555" anchor="b"/>
                </a:tc>
                <a:extLst>
                  <a:ext uri="{0D108BD9-81ED-4DB2-BD59-A6C34878D82A}">
                    <a16:rowId xmlns:a16="http://schemas.microsoft.com/office/drawing/2014/main" val="1081120335"/>
                  </a:ext>
                </a:extLst>
              </a:tr>
              <a:tr h="357065">
                <a:tc>
                  <a:txBody>
                    <a:bodyPr/>
                    <a:lstStyle/>
                    <a:p>
                      <a:pPr algn="l" fontAlgn="ctr"/>
                      <a:r>
                        <a:rPr lang="en-US" sz="1100" u="none" strike="noStrike" dirty="0">
                          <a:effectLst/>
                        </a:rPr>
                        <a:t>SELF-CONCEPTS - AGREE A LOT: INTELLIGENT, SMART, BRIGHT, WELL-INFORMED</a:t>
                      </a:r>
                      <a:endParaRPr lang="en-US" sz="1100" b="1" i="0" u="none" strike="noStrike" dirty="0">
                        <a:solidFill>
                          <a:srgbClr val="000000"/>
                        </a:solidFill>
                        <a:effectLst/>
                        <a:latin typeface="Calibri" panose="020F0502020204030204" pitchFamily="34" charset="0"/>
                      </a:endParaRPr>
                    </a:p>
                  </a:txBody>
                  <a:tcPr marL="5741" marR="5741" marT="5741" marB="27555" anchor="ctr">
                    <a:solidFill>
                      <a:schemeClr val="accent1">
                        <a:lumMod val="20000"/>
                        <a:lumOff val="80000"/>
                      </a:schemeClr>
                    </a:solidFill>
                  </a:tcPr>
                </a:tc>
                <a:tc>
                  <a:txBody>
                    <a:bodyPr/>
                    <a:lstStyle/>
                    <a:p>
                      <a:pPr algn="ctr" fontAlgn="b"/>
                      <a:r>
                        <a:rPr lang="en-US" sz="1100" u="none" strike="noStrike" dirty="0">
                          <a:effectLst/>
                        </a:rPr>
                        <a:t>116</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tc>
                  <a:txBody>
                    <a:bodyPr/>
                    <a:lstStyle/>
                    <a:p>
                      <a:pPr algn="ctr" fontAlgn="b"/>
                      <a:r>
                        <a:rPr lang="en-US" sz="1100" u="none" strike="noStrike" dirty="0">
                          <a:effectLst/>
                        </a:rPr>
                        <a:t>34.4%</a:t>
                      </a:r>
                      <a:endParaRPr lang="en-US" sz="1100" b="0" i="0" u="none" strike="noStrike" dirty="0">
                        <a:solidFill>
                          <a:srgbClr val="000000"/>
                        </a:solidFill>
                        <a:effectLst/>
                        <a:latin typeface="Calibri" panose="020F0502020204030204" pitchFamily="34" charset="0"/>
                      </a:endParaRPr>
                    </a:p>
                  </a:txBody>
                  <a:tcPr marL="5741" marR="5741" marT="5741" marB="27555" anchor="b">
                    <a:solidFill>
                      <a:schemeClr val="accent1">
                        <a:lumMod val="20000"/>
                        <a:lumOff val="80000"/>
                      </a:schemeClr>
                    </a:solidFill>
                  </a:tcPr>
                </a:tc>
                <a:extLst>
                  <a:ext uri="{0D108BD9-81ED-4DB2-BD59-A6C34878D82A}">
                    <a16:rowId xmlns:a16="http://schemas.microsoft.com/office/drawing/2014/main" val="1932580226"/>
                  </a:ext>
                </a:extLst>
              </a:tr>
            </a:tbl>
          </a:graphicData>
        </a:graphic>
      </p:graphicFrame>
      <p:sp>
        <p:nvSpPr>
          <p:cNvPr id="7" name="Title 1">
            <a:extLst>
              <a:ext uri="{FF2B5EF4-FFF2-40B4-BE49-F238E27FC236}">
                <a16:creationId xmlns:a16="http://schemas.microsoft.com/office/drawing/2014/main" id="{5859CFA4-74DF-4B9D-8BA7-6DAEA18A91E7}"/>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8" name="Rectangle: Rounded Corners 7">
            <a:extLst>
              <a:ext uri="{FF2B5EF4-FFF2-40B4-BE49-F238E27FC236}">
                <a16:creationId xmlns:a16="http://schemas.microsoft.com/office/drawing/2014/main" id="{1E1460B8-17ED-4AB9-B75C-A9AD95591C27}"/>
              </a:ext>
            </a:extLst>
          </p:cNvPr>
          <p:cNvSpPr/>
          <p:nvPr/>
        </p:nvSpPr>
        <p:spPr>
          <a:xfrm>
            <a:off x="9830707" y="1568513"/>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Persuadable audience enjoys taking risks and are adventurous.  They are not afraid to appear unconventional</a:t>
            </a:r>
          </a:p>
        </p:txBody>
      </p:sp>
    </p:spTree>
    <p:extLst>
      <p:ext uri="{BB962C8B-B14F-4D97-AF65-F5344CB8AC3E}">
        <p14:creationId xmlns:p14="http://schemas.microsoft.com/office/powerpoint/2010/main" val="3670623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43179-BC5A-4249-BE64-075A62EE659A}"/>
              </a:ext>
            </a:extLst>
          </p:cNvPr>
          <p:cNvSpPr>
            <a:spLocks noGrp="1"/>
          </p:cNvSpPr>
          <p:nvPr>
            <p:ph type="title"/>
          </p:nvPr>
        </p:nvSpPr>
        <p:spPr>
          <a:xfrm>
            <a:off x="507459" y="586254"/>
            <a:ext cx="10515600" cy="1325563"/>
          </a:xfrm>
        </p:spPr>
        <p:txBody>
          <a:bodyPr>
            <a:normAutofit/>
          </a:bodyPr>
          <a:lstStyle/>
          <a:p>
            <a:r>
              <a:rPr lang="en-US" sz="2800" dirty="0"/>
              <a:t>Messaging - Priorities &amp; Future</a:t>
            </a:r>
          </a:p>
        </p:txBody>
      </p:sp>
      <p:sp>
        <p:nvSpPr>
          <p:cNvPr id="5" name="Slide Number Placeholder 4">
            <a:extLst>
              <a:ext uri="{FF2B5EF4-FFF2-40B4-BE49-F238E27FC236}">
                <a16:creationId xmlns:a16="http://schemas.microsoft.com/office/drawing/2014/main" id="{1BBB50F7-1142-4161-A78E-BB92B0FF0D41}"/>
              </a:ext>
            </a:extLst>
          </p:cNvPr>
          <p:cNvSpPr>
            <a:spLocks noGrp="1"/>
          </p:cNvSpPr>
          <p:nvPr>
            <p:ph type="sldNum" sz="quarter" idx="12"/>
          </p:nvPr>
        </p:nvSpPr>
        <p:spPr/>
        <p:txBody>
          <a:bodyPr/>
          <a:lstStyle/>
          <a:p>
            <a:fld id="{201A55B1-A142-4705-B2D4-CE7F8029E9EB}" type="slidenum">
              <a:rPr lang="en-US" smtClean="0"/>
              <a:t>31</a:t>
            </a:fld>
            <a:endParaRPr lang="en-US"/>
          </a:p>
        </p:txBody>
      </p:sp>
      <p:graphicFrame>
        <p:nvGraphicFramePr>
          <p:cNvPr id="4" name="Table 3">
            <a:extLst>
              <a:ext uri="{FF2B5EF4-FFF2-40B4-BE49-F238E27FC236}">
                <a16:creationId xmlns:a16="http://schemas.microsoft.com/office/drawing/2014/main" id="{3B0726B8-1296-489B-A22C-4B43954009FB}"/>
              </a:ext>
            </a:extLst>
          </p:cNvPr>
          <p:cNvGraphicFramePr>
            <a:graphicFrameLocks noGrp="1"/>
          </p:cNvGraphicFramePr>
          <p:nvPr>
            <p:extLst>
              <p:ext uri="{D42A27DB-BD31-4B8C-83A1-F6EECF244321}">
                <p14:modId xmlns:p14="http://schemas.microsoft.com/office/powerpoint/2010/main" val="2224141858"/>
              </p:ext>
            </p:extLst>
          </p:nvPr>
        </p:nvGraphicFramePr>
        <p:xfrm>
          <a:off x="507459" y="1588182"/>
          <a:ext cx="8768516" cy="4265863"/>
        </p:xfrm>
        <a:graphic>
          <a:graphicData uri="http://schemas.openxmlformats.org/drawingml/2006/table">
            <a:tbl>
              <a:tblPr>
                <a:tableStyleId>{5C22544A-7EE6-4342-B048-85BDC9FD1C3A}</a:tableStyleId>
              </a:tblPr>
              <a:tblGrid>
                <a:gridCol w="4221877">
                  <a:extLst>
                    <a:ext uri="{9D8B030D-6E8A-4147-A177-3AD203B41FA5}">
                      <a16:colId xmlns:a16="http://schemas.microsoft.com/office/drawing/2014/main" val="204039716"/>
                    </a:ext>
                  </a:extLst>
                </a:gridCol>
                <a:gridCol w="1948560">
                  <a:extLst>
                    <a:ext uri="{9D8B030D-6E8A-4147-A177-3AD203B41FA5}">
                      <a16:colId xmlns:a16="http://schemas.microsoft.com/office/drawing/2014/main" val="3462090625"/>
                    </a:ext>
                  </a:extLst>
                </a:gridCol>
                <a:gridCol w="2598079">
                  <a:extLst>
                    <a:ext uri="{9D8B030D-6E8A-4147-A177-3AD203B41FA5}">
                      <a16:colId xmlns:a16="http://schemas.microsoft.com/office/drawing/2014/main" val="4202215295"/>
                    </a:ext>
                  </a:extLst>
                </a:gridCol>
              </a:tblGrid>
              <a:tr h="541550">
                <a:tc>
                  <a:txBody>
                    <a:bodyPr/>
                    <a:lstStyle/>
                    <a:p>
                      <a:pPr algn="l" fontAlgn="b"/>
                      <a:endParaRPr lang="en-US" sz="1600" b="0" i="0" u="none" strike="noStrike" dirty="0">
                        <a:solidFill>
                          <a:srgbClr val="000000"/>
                        </a:solidFill>
                        <a:effectLst/>
                        <a:latin typeface="Calibri" panose="020F0502020204030204" pitchFamily="34" charset="0"/>
                      </a:endParaRPr>
                    </a:p>
                  </a:txBody>
                  <a:tcPr marL="9427" marR="9427" marT="9427" marB="45248" anchor="b"/>
                </a:tc>
                <a:tc>
                  <a:txBody>
                    <a:bodyPr/>
                    <a:lstStyle/>
                    <a:p>
                      <a:pPr algn="ctr" fontAlgn="b"/>
                      <a:r>
                        <a:rPr lang="en-US" sz="1200" b="1" u="none" strike="noStrike" dirty="0">
                          <a:effectLst/>
                        </a:rPr>
                        <a:t>Spirit Drinkers 21-29</a:t>
                      </a:r>
                    </a:p>
                    <a:p>
                      <a:pPr algn="ctr" fontAlgn="b"/>
                      <a:r>
                        <a:rPr lang="en-US" sz="1200" b="1" u="none" strike="noStrike" dirty="0">
                          <a:effectLst/>
                        </a:rPr>
                        <a:t> Index</a:t>
                      </a:r>
                      <a:endParaRPr lang="en-US" sz="1200" b="1" i="0" u="none" strike="noStrike" dirty="0">
                        <a:solidFill>
                          <a:srgbClr val="000000"/>
                        </a:solidFill>
                        <a:effectLst/>
                        <a:latin typeface="Calibri" panose="020F0502020204030204" pitchFamily="34" charset="0"/>
                      </a:endParaRPr>
                    </a:p>
                  </a:txBody>
                  <a:tcPr marL="9427" marR="9427" marT="9427" marB="45248" anchor="b"/>
                </a:tc>
                <a:tc>
                  <a:txBody>
                    <a:bodyPr/>
                    <a:lstStyle/>
                    <a:p>
                      <a:pPr algn="ctr" fontAlgn="b"/>
                      <a:r>
                        <a:rPr lang="en-US" sz="1200" b="1" u="none" strike="noStrike" dirty="0">
                          <a:effectLst/>
                        </a:rPr>
                        <a:t>Spirit Drinkers 21-29 </a:t>
                      </a:r>
                    </a:p>
                    <a:p>
                      <a:pPr algn="ctr" fontAlgn="b"/>
                      <a:r>
                        <a:rPr lang="en-US" sz="1200" b="1" u="none" strike="noStrike" dirty="0">
                          <a:effectLst/>
                        </a:rPr>
                        <a:t>Vertical Percent</a:t>
                      </a:r>
                      <a:endParaRPr lang="en-US" sz="1200" b="1" i="0" u="none" strike="noStrike" dirty="0">
                        <a:solidFill>
                          <a:srgbClr val="000000"/>
                        </a:solidFill>
                        <a:effectLst/>
                        <a:latin typeface="Calibri" panose="020F0502020204030204" pitchFamily="34" charset="0"/>
                      </a:endParaRPr>
                    </a:p>
                  </a:txBody>
                  <a:tcPr marL="9427" marR="9427" marT="9427" marB="45248" anchor="b"/>
                </a:tc>
                <a:extLst>
                  <a:ext uri="{0D108BD9-81ED-4DB2-BD59-A6C34878D82A}">
                    <a16:rowId xmlns:a16="http://schemas.microsoft.com/office/drawing/2014/main" val="90856017"/>
                  </a:ext>
                </a:extLst>
              </a:tr>
              <a:tr h="497191">
                <a:tc>
                  <a:txBody>
                    <a:bodyPr/>
                    <a:lstStyle/>
                    <a:p>
                      <a:pPr algn="l" fontAlgn="ctr"/>
                      <a:r>
                        <a:rPr lang="en-US" sz="1200" u="none" strike="noStrike" dirty="0">
                          <a:effectLst/>
                        </a:rPr>
                        <a:t>ATTITUDES (GENERAL) - AGREE A LOT: I WANT TO GET TO THE VERY TOP IN MY CAREER</a:t>
                      </a:r>
                      <a:endParaRPr lang="en-US" sz="1200" b="1" i="0" u="none" strike="noStrike" dirty="0">
                        <a:solidFill>
                          <a:srgbClr val="000000"/>
                        </a:solidFill>
                        <a:effectLst/>
                        <a:latin typeface="Calibri" panose="020F0502020204030204" pitchFamily="34" charset="0"/>
                      </a:endParaRPr>
                    </a:p>
                  </a:txBody>
                  <a:tcPr marL="9427" marR="9427" marT="9427" marB="45248" anchor="ctr">
                    <a:solidFill>
                      <a:schemeClr val="accent1">
                        <a:lumMod val="20000"/>
                        <a:lumOff val="80000"/>
                      </a:schemeClr>
                    </a:solidFill>
                  </a:tcPr>
                </a:tc>
                <a:tc>
                  <a:txBody>
                    <a:bodyPr/>
                    <a:lstStyle/>
                    <a:p>
                      <a:pPr algn="ctr" fontAlgn="b"/>
                      <a:r>
                        <a:rPr lang="en-US" sz="1200" u="none" strike="noStrike" dirty="0">
                          <a:effectLst/>
                        </a:rPr>
                        <a:t>208</a:t>
                      </a:r>
                      <a:endParaRPr lang="en-US" sz="1200" b="0" i="0" u="none" strike="noStrike" dirty="0">
                        <a:solidFill>
                          <a:srgbClr val="000000"/>
                        </a:solidFill>
                        <a:effectLst/>
                        <a:latin typeface="Calibri" panose="020F0502020204030204" pitchFamily="34" charset="0"/>
                      </a:endParaRPr>
                    </a:p>
                  </a:txBody>
                  <a:tcPr marL="9427" marR="9427" marT="9427" marB="45248" anchor="b">
                    <a:solidFill>
                      <a:schemeClr val="accent1">
                        <a:lumMod val="20000"/>
                        <a:lumOff val="80000"/>
                      </a:schemeClr>
                    </a:solidFill>
                  </a:tcPr>
                </a:tc>
                <a:tc>
                  <a:txBody>
                    <a:bodyPr/>
                    <a:lstStyle/>
                    <a:p>
                      <a:pPr algn="ctr" fontAlgn="b"/>
                      <a:r>
                        <a:rPr lang="en-US" sz="1200" u="none" strike="noStrike" dirty="0">
                          <a:effectLst/>
                        </a:rPr>
                        <a:t>31.3%</a:t>
                      </a:r>
                      <a:endParaRPr lang="en-US" sz="1200" b="0" i="0" u="none" strike="noStrike" dirty="0">
                        <a:solidFill>
                          <a:srgbClr val="000000"/>
                        </a:solidFill>
                        <a:effectLst/>
                        <a:latin typeface="Calibri" panose="020F0502020204030204" pitchFamily="34" charset="0"/>
                      </a:endParaRPr>
                    </a:p>
                  </a:txBody>
                  <a:tcPr marL="9427" marR="9427" marT="9427" marB="45248" anchor="b">
                    <a:solidFill>
                      <a:schemeClr val="accent1">
                        <a:lumMod val="20000"/>
                        <a:lumOff val="80000"/>
                      </a:schemeClr>
                    </a:solidFill>
                  </a:tcPr>
                </a:tc>
                <a:extLst>
                  <a:ext uri="{0D108BD9-81ED-4DB2-BD59-A6C34878D82A}">
                    <a16:rowId xmlns:a16="http://schemas.microsoft.com/office/drawing/2014/main" val="777317447"/>
                  </a:ext>
                </a:extLst>
              </a:tr>
              <a:tr h="497191">
                <a:tc>
                  <a:txBody>
                    <a:bodyPr/>
                    <a:lstStyle/>
                    <a:p>
                      <a:pPr algn="l" fontAlgn="ctr"/>
                      <a:r>
                        <a:rPr lang="en-US" sz="1200" u="none" strike="noStrike" dirty="0">
                          <a:effectLst/>
                        </a:rPr>
                        <a:t>ATTITUDES (GENERAL) - AGREE A LOT: I WOULD LIKE TO SET UP MY OWN BUSINESS ONE DAY</a:t>
                      </a:r>
                      <a:endParaRPr lang="en-US" sz="1200" b="1" i="0" u="none" strike="noStrike" dirty="0">
                        <a:solidFill>
                          <a:srgbClr val="000000"/>
                        </a:solidFill>
                        <a:effectLst/>
                        <a:latin typeface="Calibri" panose="020F0502020204030204" pitchFamily="34" charset="0"/>
                      </a:endParaRPr>
                    </a:p>
                  </a:txBody>
                  <a:tcPr marL="9427" marR="9427" marT="9427" marB="45248" anchor="ctr"/>
                </a:tc>
                <a:tc>
                  <a:txBody>
                    <a:bodyPr/>
                    <a:lstStyle/>
                    <a:p>
                      <a:pPr algn="ctr" fontAlgn="b"/>
                      <a:r>
                        <a:rPr lang="en-US" sz="1200" u="none" strike="noStrike" dirty="0">
                          <a:effectLst/>
                        </a:rPr>
                        <a:t>162</a:t>
                      </a:r>
                      <a:endParaRPr lang="en-US" sz="1200" b="0" i="0" u="none" strike="noStrike" dirty="0">
                        <a:solidFill>
                          <a:srgbClr val="000000"/>
                        </a:solidFill>
                        <a:effectLst/>
                        <a:latin typeface="Calibri" panose="020F0502020204030204" pitchFamily="34" charset="0"/>
                      </a:endParaRPr>
                    </a:p>
                  </a:txBody>
                  <a:tcPr marL="9427" marR="9427" marT="9427" marB="45248" anchor="b"/>
                </a:tc>
                <a:tc>
                  <a:txBody>
                    <a:bodyPr/>
                    <a:lstStyle/>
                    <a:p>
                      <a:pPr algn="ctr" fontAlgn="b"/>
                      <a:r>
                        <a:rPr lang="en-US" sz="1200" u="none" strike="noStrike" dirty="0">
                          <a:effectLst/>
                        </a:rPr>
                        <a:t>28.7%</a:t>
                      </a:r>
                      <a:endParaRPr lang="en-US" sz="1200" b="0" i="0" u="none" strike="noStrike" dirty="0">
                        <a:solidFill>
                          <a:srgbClr val="000000"/>
                        </a:solidFill>
                        <a:effectLst/>
                        <a:latin typeface="Calibri" panose="020F0502020204030204" pitchFamily="34" charset="0"/>
                      </a:endParaRPr>
                    </a:p>
                  </a:txBody>
                  <a:tcPr marL="9427" marR="9427" marT="9427" marB="45248" anchor="b"/>
                </a:tc>
                <a:extLst>
                  <a:ext uri="{0D108BD9-81ED-4DB2-BD59-A6C34878D82A}">
                    <a16:rowId xmlns:a16="http://schemas.microsoft.com/office/drawing/2014/main" val="3762487679"/>
                  </a:ext>
                </a:extLst>
              </a:tr>
              <a:tr h="645055">
                <a:tc>
                  <a:txBody>
                    <a:bodyPr/>
                    <a:lstStyle/>
                    <a:p>
                      <a:pPr algn="l" fontAlgn="ctr"/>
                      <a:r>
                        <a:rPr lang="en-US" sz="1200" u="none" strike="noStrike" dirty="0">
                          <a:effectLst/>
                        </a:rPr>
                        <a:t>ATTITUDES (GENERAL) - AGREE A LOT: IT IS IMPORTANT MY FAMILY THINKS I AM DOING WELL</a:t>
                      </a:r>
                      <a:endParaRPr lang="en-US" sz="1200" b="1" i="0" u="none" strike="noStrike" dirty="0">
                        <a:solidFill>
                          <a:srgbClr val="000000"/>
                        </a:solidFill>
                        <a:effectLst/>
                        <a:latin typeface="Calibri" panose="020F0502020204030204" pitchFamily="34" charset="0"/>
                      </a:endParaRPr>
                    </a:p>
                  </a:txBody>
                  <a:tcPr marL="9427" marR="9427" marT="9427" marB="45248" anchor="ctr">
                    <a:solidFill>
                      <a:schemeClr val="accent1">
                        <a:lumMod val="20000"/>
                        <a:lumOff val="80000"/>
                      </a:schemeClr>
                    </a:solidFill>
                  </a:tcPr>
                </a:tc>
                <a:tc>
                  <a:txBody>
                    <a:bodyPr/>
                    <a:lstStyle/>
                    <a:p>
                      <a:pPr algn="ctr" fontAlgn="b"/>
                      <a:r>
                        <a:rPr lang="en-US" sz="1200" u="none" strike="noStrike">
                          <a:effectLst/>
                        </a:rPr>
                        <a:t>124</a:t>
                      </a:r>
                      <a:endParaRPr lang="en-US" sz="1200" b="0" i="0" u="none" strike="noStrike">
                        <a:solidFill>
                          <a:srgbClr val="000000"/>
                        </a:solidFill>
                        <a:effectLst/>
                        <a:latin typeface="Calibri" panose="020F0502020204030204" pitchFamily="34" charset="0"/>
                      </a:endParaRPr>
                    </a:p>
                  </a:txBody>
                  <a:tcPr marL="9427" marR="9427" marT="9427" marB="45248" anchor="b">
                    <a:solidFill>
                      <a:schemeClr val="accent1">
                        <a:lumMod val="20000"/>
                        <a:lumOff val="80000"/>
                      </a:schemeClr>
                    </a:solidFill>
                  </a:tcPr>
                </a:tc>
                <a:tc>
                  <a:txBody>
                    <a:bodyPr/>
                    <a:lstStyle/>
                    <a:p>
                      <a:pPr algn="ctr" fontAlgn="b"/>
                      <a:r>
                        <a:rPr lang="en-US" sz="1200" u="none" strike="noStrike" dirty="0">
                          <a:effectLst/>
                        </a:rPr>
                        <a:t>23.7%</a:t>
                      </a:r>
                      <a:endParaRPr lang="en-US" sz="1200" b="0" i="0" u="none" strike="noStrike" dirty="0">
                        <a:solidFill>
                          <a:srgbClr val="000000"/>
                        </a:solidFill>
                        <a:effectLst/>
                        <a:latin typeface="Calibri" panose="020F0502020204030204" pitchFamily="34" charset="0"/>
                      </a:endParaRPr>
                    </a:p>
                  </a:txBody>
                  <a:tcPr marL="9427" marR="9427" marT="9427" marB="45248" anchor="b">
                    <a:solidFill>
                      <a:schemeClr val="accent1">
                        <a:lumMod val="20000"/>
                        <a:lumOff val="80000"/>
                      </a:schemeClr>
                    </a:solidFill>
                  </a:tcPr>
                </a:tc>
                <a:extLst>
                  <a:ext uri="{0D108BD9-81ED-4DB2-BD59-A6C34878D82A}">
                    <a16:rowId xmlns:a16="http://schemas.microsoft.com/office/drawing/2014/main" val="3826019405"/>
                  </a:ext>
                </a:extLst>
              </a:tr>
              <a:tr h="645055">
                <a:tc>
                  <a:txBody>
                    <a:bodyPr/>
                    <a:lstStyle/>
                    <a:p>
                      <a:pPr algn="l" fontAlgn="ctr"/>
                      <a:r>
                        <a:rPr lang="en-US" sz="1200" u="none" strike="noStrike" dirty="0">
                          <a:effectLst/>
                        </a:rPr>
                        <a:t>ATTITUDES (GENERAL) - AGREE A LOT: IT IS IMPORTANT TO CONTINUE LEARNING NEW THINGS THROUGHOUT YOUR LIFE</a:t>
                      </a:r>
                      <a:endParaRPr lang="en-US" sz="1200" b="1" i="0" u="none" strike="noStrike" dirty="0">
                        <a:solidFill>
                          <a:srgbClr val="000000"/>
                        </a:solidFill>
                        <a:effectLst/>
                        <a:latin typeface="Calibri" panose="020F0502020204030204" pitchFamily="34" charset="0"/>
                      </a:endParaRPr>
                    </a:p>
                  </a:txBody>
                  <a:tcPr marL="9427" marR="9427" marT="9427" marB="45248" anchor="ctr"/>
                </a:tc>
                <a:tc>
                  <a:txBody>
                    <a:bodyPr/>
                    <a:lstStyle/>
                    <a:p>
                      <a:pPr algn="ctr" fontAlgn="b"/>
                      <a:r>
                        <a:rPr lang="en-US" sz="1200" u="none" strike="noStrike">
                          <a:effectLst/>
                        </a:rPr>
                        <a:t>102</a:t>
                      </a:r>
                      <a:endParaRPr lang="en-US" sz="1200" b="0" i="0" u="none" strike="noStrike">
                        <a:solidFill>
                          <a:srgbClr val="000000"/>
                        </a:solidFill>
                        <a:effectLst/>
                        <a:latin typeface="Calibri" panose="020F0502020204030204" pitchFamily="34" charset="0"/>
                      </a:endParaRPr>
                    </a:p>
                  </a:txBody>
                  <a:tcPr marL="9427" marR="9427" marT="9427" marB="45248" anchor="b"/>
                </a:tc>
                <a:tc>
                  <a:txBody>
                    <a:bodyPr/>
                    <a:lstStyle/>
                    <a:p>
                      <a:pPr algn="ctr" fontAlgn="b"/>
                      <a:r>
                        <a:rPr lang="en-US" sz="1200" u="none" strike="noStrike" dirty="0">
                          <a:effectLst/>
                        </a:rPr>
                        <a:t>57.9%</a:t>
                      </a:r>
                      <a:endParaRPr lang="en-US" sz="1200" b="0" i="0" u="none" strike="noStrike" dirty="0">
                        <a:solidFill>
                          <a:srgbClr val="000000"/>
                        </a:solidFill>
                        <a:effectLst/>
                        <a:latin typeface="Calibri" panose="020F0502020204030204" pitchFamily="34" charset="0"/>
                      </a:endParaRPr>
                    </a:p>
                  </a:txBody>
                  <a:tcPr marL="9427" marR="9427" marT="9427" marB="45248" anchor="b"/>
                </a:tc>
                <a:extLst>
                  <a:ext uri="{0D108BD9-81ED-4DB2-BD59-A6C34878D82A}">
                    <a16:rowId xmlns:a16="http://schemas.microsoft.com/office/drawing/2014/main" val="1514862699"/>
                  </a:ext>
                </a:extLst>
              </a:tr>
              <a:tr h="645055">
                <a:tc>
                  <a:txBody>
                    <a:bodyPr/>
                    <a:lstStyle/>
                    <a:p>
                      <a:pPr algn="l" fontAlgn="ctr"/>
                      <a:r>
                        <a:rPr lang="en-US" sz="1200" u="none" strike="noStrike" dirty="0">
                          <a:effectLst/>
                        </a:rPr>
                        <a:t>ATTITUDES (GENERAL) - AGREE A LOT: I LIKE TO PURSUE A LIFE OF CHALLENGE, NOVELTY AND CHANGE</a:t>
                      </a:r>
                      <a:endParaRPr lang="en-US" sz="1200" b="1" i="0" u="none" strike="noStrike" dirty="0">
                        <a:solidFill>
                          <a:srgbClr val="000000"/>
                        </a:solidFill>
                        <a:effectLst/>
                        <a:latin typeface="Calibri" panose="020F0502020204030204" pitchFamily="34" charset="0"/>
                      </a:endParaRPr>
                    </a:p>
                  </a:txBody>
                  <a:tcPr marL="9427" marR="9427" marT="9427" marB="45248" anchor="ctr">
                    <a:solidFill>
                      <a:schemeClr val="accent1">
                        <a:lumMod val="20000"/>
                        <a:lumOff val="80000"/>
                      </a:schemeClr>
                    </a:solidFill>
                  </a:tcPr>
                </a:tc>
                <a:tc>
                  <a:txBody>
                    <a:bodyPr/>
                    <a:lstStyle/>
                    <a:p>
                      <a:pPr algn="ctr" fontAlgn="b"/>
                      <a:r>
                        <a:rPr lang="en-US" sz="1200" u="none" strike="noStrike">
                          <a:effectLst/>
                        </a:rPr>
                        <a:t>133</a:t>
                      </a:r>
                      <a:endParaRPr lang="en-US" sz="1200" b="0" i="0" u="none" strike="noStrike">
                        <a:solidFill>
                          <a:srgbClr val="000000"/>
                        </a:solidFill>
                        <a:effectLst/>
                        <a:latin typeface="Calibri" panose="020F0502020204030204" pitchFamily="34" charset="0"/>
                      </a:endParaRPr>
                    </a:p>
                  </a:txBody>
                  <a:tcPr marL="9427" marR="9427" marT="9427" marB="45248" anchor="b">
                    <a:solidFill>
                      <a:schemeClr val="accent1">
                        <a:lumMod val="20000"/>
                        <a:lumOff val="80000"/>
                      </a:schemeClr>
                    </a:solidFill>
                  </a:tcPr>
                </a:tc>
                <a:tc>
                  <a:txBody>
                    <a:bodyPr/>
                    <a:lstStyle/>
                    <a:p>
                      <a:pPr algn="ctr" fontAlgn="b"/>
                      <a:r>
                        <a:rPr lang="en-US" sz="1200" u="none" strike="noStrike" dirty="0">
                          <a:effectLst/>
                        </a:rPr>
                        <a:t>19.8%</a:t>
                      </a:r>
                      <a:endParaRPr lang="en-US" sz="1200" b="0" i="0" u="none" strike="noStrike" dirty="0">
                        <a:solidFill>
                          <a:srgbClr val="000000"/>
                        </a:solidFill>
                        <a:effectLst/>
                        <a:latin typeface="Calibri" panose="020F0502020204030204" pitchFamily="34" charset="0"/>
                      </a:endParaRPr>
                    </a:p>
                  </a:txBody>
                  <a:tcPr marL="9427" marR="9427" marT="9427" marB="45248" anchor="b">
                    <a:solidFill>
                      <a:schemeClr val="accent1">
                        <a:lumMod val="20000"/>
                        <a:lumOff val="80000"/>
                      </a:schemeClr>
                    </a:solidFill>
                  </a:tcPr>
                </a:tc>
                <a:extLst>
                  <a:ext uri="{0D108BD9-81ED-4DB2-BD59-A6C34878D82A}">
                    <a16:rowId xmlns:a16="http://schemas.microsoft.com/office/drawing/2014/main" val="456118170"/>
                  </a:ext>
                </a:extLst>
              </a:tr>
              <a:tr h="794766">
                <a:tc>
                  <a:txBody>
                    <a:bodyPr/>
                    <a:lstStyle/>
                    <a:p>
                      <a:pPr algn="l" fontAlgn="ctr"/>
                      <a:r>
                        <a:rPr lang="en-US" sz="1200" u="none" strike="noStrike" dirty="0">
                          <a:effectLst/>
                        </a:rPr>
                        <a:t>ATTITUDES (SOCIAL INTRCTION)-AGREE A LOT: I LIKE TO LEARN ABOUT THINGS, EVEN IF THEY DO NOT SEEM RELEVANT AT THE TIME</a:t>
                      </a:r>
                      <a:endParaRPr lang="en-US" sz="1200" b="1" i="0" u="none" strike="noStrike" dirty="0">
                        <a:solidFill>
                          <a:srgbClr val="000000"/>
                        </a:solidFill>
                        <a:effectLst/>
                        <a:latin typeface="Calibri" panose="020F0502020204030204" pitchFamily="34" charset="0"/>
                      </a:endParaRPr>
                    </a:p>
                  </a:txBody>
                  <a:tcPr marL="9427" marR="9427" marT="9427" marB="45248" anchor="ctr"/>
                </a:tc>
                <a:tc>
                  <a:txBody>
                    <a:bodyPr/>
                    <a:lstStyle/>
                    <a:p>
                      <a:pPr algn="ctr" fontAlgn="b"/>
                      <a:r>
                        <a:rPr lang="en-US" sz="1200" u="none" strike="noStrike" dirty="0">
                          <a:effectLst/>
                        </a:rPr>
                        <a:t>112</a:t>
                      </a:r>
                      <a:endParaRPr lang="en-US" sz="1200" b="0" i="0" u="none" strike="noStrike" dirty="0">
                        <a:solidFill>
                          <a:srgbClr val="000000"/>
                        </a:solidFill>
                        <a:effectLst/>
                        <a:latin typeface="Calibri" panose="020F0502020204030204" pitchFamily="34" charset="0"/>
                      </a:endParaRPr>
                    </a:p>
                  </a:txBody>
                  <a:tcPr marL="9427" marR="9427" marT="9427" marB="45248" anchor="b"/>
                </a:tc>
                <a:tc>
                  <a:txBody>
                    <a:bodyPr/>
                    <a:lstStyle/>
                    <a:p>
                      <a:pPr algn="ctr" fontAlgn="b"/>
                      <a:r>
                        <a:rPr lang="en-US" sz="1200" u="none" strike="noStrike" dirty="0">
                          <a:effectLst/>
                        </a:rPr>
                        <a:t>31.2%</a:t>
                      </a:r>
                      <a:endParaRPr lang="en-US" sz="1200" b="0" i="0" u="none" strike="noStrike" dirty="0">
                        <a:solidFill>
                          <a:srgbClr val="000000"/>
                        </a:solidFill>
                        <a:effectLst/>
                        <a:latin typeface="Calibri" panose="020F0502020204030204" pitchFamily="34" charset="0"/>
                      </a:endParaRPr>
                    </a:p>
                  </a:txBody>
                  <a:tcPr marL="9427" marR="9427" marT="9427" marB="45248" anchor="b"/>
                </a:tc>
                <a:extLst>
                  <a:ext uri="{0D108BD9-81ED-4DB2-BD59-A6C34878D82A}">
                    <a16:rowId xmlns:a16="http://schemas.microsoft.com/office/drawing/2014/main" val="2308073010"/>
                  </a:ext>
                </a:extLst>
              </a:tr>
            </a:tbl>
          </a:graphicData>
        </a:graphic>
      </p:graphicFrame>
      <p:sp>
        <p:nvSpPr>
          <p:cNvPr id="7" name="Title 1">
            <a:extLst>
              <a:ext uri="{FF2B5EF4-FFF2-40B4-BE49-F238E27FC236}">
                <a16:creationId xmlns:a16="http://schemas.microsoft.com/office/drawing/2014/main" id="{F9CAC542-2341-4616-AA06-EA9D7F1A2275}"/>
              </a:ext>
            </a:extLst>
          </p:cNvPr>
          <p:cNvSpPr txBox="1">
            <a:spLocks/>
          </p:cNvSpPr>
          <p:nvPr/>
        </p:nvSpPr>
        <p:spPr>
          <a:xfrm>
            <a:off x="507459" y="264234"/>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8" name="Rectangle: Rounded Corners 7">
            <a:extLst>
              <a:ext uri="{FF2B5EF4-FFF2-40B4-BE49-F238E27FC236}">
                <a16:creationId xmlns:a16="http://schemas.microsoft.com/office/drawing/2014/main" id="{A866332B-E6DD-474F-82F7-7FD33DF467B7}"/>
              </a:ext>
            </a:extLst>
          </p:cNvPr>
          <p:cNvSpPr/>
          <p:nvPr/>
        </p:nvSpPr>
        <p:spPr>
          <a:xfrm>
            <a:off x="9594180" y="1699379"/>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Persuadable audience is focused on their future career and how they want to succeed.</a:t>
            </a:r>
          </a:p>
        </p:txBody>
      </p:sp>
    </p:spTree>
    <p:extLst>
      <p:ext uri="{BB962C8B-B14F-4D97-AF65-F5344CB8AC3E}">
        <p14:creationId xmlns:p14="http://schemas.microsoft.com/office/powerpoint/2010/main" val="2745122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68151C9-32A1-4FF3-A971-2C38C27078A1}"/>
              </a:ext>
            </a:extLst>
          </p:cNvPr>
          <p:cNvSpPr txBox="1">
            <a:spLocks/>
          </p:cNvSpPr>
          <p:nvPr/>
        </p:nvSpPr>
        <p:spPr>
          <a:xfrm>
            <a:off x="838200" y="7021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Messaging - What They Love To Do</a:t>
            </a:r>
          </a:p>
        </p:txBody>
      </p:sp>
      <p:sp>
        <p:nvSpPr>
          <p:cNvPr id="4" name="Slide Number Placeholder 3">
            <a:extLst>
              <a:ext uri="{FF2B5EF4-FFF2-40B4-BE49-F238E27FC236}">
                <a16:creationId xmlns:a16="http://schemas.microsoft.com/office/drawing/2014/main" id="{2233E4E8-7E80-49FD-A526-214C64803B5E}"/>
              </a:ext>
            </a:extLst>
          </p:cNvPr>
          <p:cNvSpPr>
            <a:spLocks noGrp="1"/>
          </p:cNvSpPr>
          <p:nvPr>
            <p:ph type="sldNum" sz="quarter" idx="12"/>
          </p:nvPr>
        </p:nvSpPr>
        <p:spPr/>
        <p:txBody>
          <a:bodyPr/>
          <a:lstStyle/>
          <a:p>
            <a:fld id="{201A55B1-A142-4705-B2D4-CE7F8029E9EB}" type="slidenum">
              <a:rPr lang="en-US" smtClean="0"/>
              <a:t>32</a:t>
            </a:fld>
            <a:endParaRPr lang="en-US"/>
          </a:p>
        </p:txBody>
      </p:sp>
      <p:graphicFrame>
        <p:nvGraphicFramePr>
          <p:cNvPr id="2" name="Table 1">
            <a:extLst>
              <a:ext uri="{FF2B5EF4-FFF2-40B4-BE49-F238E27FC236}">
                <a16:creationId xmlns:a16="http://schemas.microsoft.com/office/drawing/2014/main" id="{3A9A0EB3-54E8-48AD-B064-D67BBCEB0D85}"/>
              </a:ext>
            </a:extLst>
          </p:cNvPr>
          <p:cNvGraphicFramePr>
            <a:graphicFrameLocks noGrp="1"/>
          </p:cNvGraphicFramePr>
          <p:nvPr>
            <p:extLst>
              <p:ext uri="{D42A27DB-BD31-4B8C-83A1-F6EECF244321}">
                <p14:modId xmlns:p14="http://schemas.microsoft.com/office/powerpoint/2010/main" val="3576787200"/>
              </p:ext>
            </p:extLst>
          </p:nvPr>
        </p:nvGraphicFramePr>
        <p:xfrm>
          <a:off x="989464" y="1322139"/>
          <a:ext cx="8427914" cy="4597890"/>
        </p:xfrm>
        <a:graphic>
          <a:graphicData uri="http://schemas.openxmlformats.org/drawingml/2006/table">
            <a:tbl>
              <a:tblPr>
                <a:tableStyleId>{5C22544A-7EE6-4342-B048-85BDC9FD1C3A}</a:tableStyleId>
              </a:tblPr>
              <a:tblGrid>
                <a:gridCol w="4057885">
                  <a:extLst>
                    <a:ext uri="{9D8B030D-6E8A-4147-A177-3AD203B41FA5}">
                      <a16:colId xmlns:a16="http://schemas.microsoft.com/office/drawing/2014/main" val="3121847185"/>
                    </a:ext>
                  </a:extLst>
                </a:gridCol>
                <a:gridCol w="1872869">
                  <a:extLst>
                    <a:ext uri="{9D8B030D-6E8A-4147-A177-3AD203B41FA5}">
                      <a16:colId xmlns:a16="http://schemas.microsoft.com/office/drawing/2014/main" val="3254012572"/>
                    </a:ext>
                  </a:extLst>
                </a:gridCol>
                <a:gridCol w="2497160">
                  <a:extLst>
                    <a:ext uri="{9D8B030D-6E8A-4147-A177-3AD203B41FA5}">
                      <a16:colId xmlns:a16="http://schemas.microsoft.com/office/drawing/2014/main" val="1970507619"/>
                    </a:ext>
                  </a:extLst>
                </a:gridCol>
              </a:tblGrid>
              <a:tr h="562732">
                <a:tc>
                  <a:txBody>
                    <a:bodyPr/>
                    <a:lstStyle/>
                    <a:p>
                      <a:pPr algn="l" fontAlgn="b"/>
                      <a:endParaRPr lang="en-US" sz="1200" b="0" i="0" u="none" strike="noStrike" dirty="0">
                        <a:solidFill>
                          <a:srgbClr val="000000"/>
                        </a:solidFill>
                        <a:effectLst/>
                        <a:latin typeface="Calibri" panose="020F0502020204030204" pitchFamily="34" charset="0"/>
                      </a:endParaRPr>
                    </a:p>
                  </a:txBody>
                  <a:tcPr marL="9088" marR="9088" marT="9088" marB="43622" anchor="b"/>
                </a:tc>
                <a:tc>
                  <a:txBody>
                    <a:bodyPr/>
                    <a:lstStyle/>
                    <a:p>
                      <a:pPr algn="ctr" fontAlgn="b"/>
                      <a:r>
                        <a:rPr lang="en-US" sz="1200" b="1" u="none" strike="noStrike" dirty="0">
                          <a:effectLst/>
                        </a:rPr>
                        <a:t>Spirit Drinkers 21-29 </a:t>
                      </a:r>
                    </a:p>
                    <a:p>
                      <a:pPr algn="ctr" fontAlgn="b"/>
                      <a:r>
                        <a:rPr lang="en-US" sz="1200" b="1" u="none" strike="noStrike" dirty="0">
                          <a:effectLst/>
                        </a:rPr>
                        <a:t>Index</a:t>
                      </a:r>
                      <a:endParaRPr lang="en-US" sz="1200" b="1" i="0" u="none" strike="noStrike" dirty="0">
                        <a:solidFill>
                          <a:srgbClr val="000000"/>
                        </a:solidFill>
                        <a:effectLst/>
                        <a:latin typeface="Calibri" panose="020F0502020204030204" pitchFamily="34" charset="0"/>
                      </a:endParaRPr>
                    </a:p>
                  </a:txBody>
                  <a:tcPr marL="9088" marR="9088" marT="9088" marB="43622" anchor="b"/>
                </a:tc>
                <a:tc>
                  <a:txBody>
                    <a:bodyPr/>
                    <a:lstStyle/>
                    <a:p>
                      <a:pPr algn="ctr" fontAlgn="b"/>
                      <a:r>
                        <a:rPr lang="en-US" sz="1200" b="1" u="none" strike="noStrike" dirty="0">
                          <a:effectLst/>
                        </a:rPr>
                        <a:t>Spirit Drinkers 21-29</a:t>
                      </a:r>
                    </a:p>
                    <a:p>
                      <a:pPr algn="ctr" fontAlgn="b"/>
                      <a:r>
                        <a:rPr lang="en-US" sz="1200" b="1" u="none" strike="noStrike" dirty="0">
                          <a:effectLst/>
                        </a:rPr>
                        <a:t> Vertical Percent</a:t>
                      </a:r>
                      <a:endParaRPr lang="en-US" sz="1200" b="1" i="0" u="none" strike="noStrike" dirty="0">
                        <a:solidFill>
                          <a:srgbClr val="000000"/>
                        </a:solidFill>
                        <a:effectLst/>
                        <a:latin typeface="Calibri" panose="020F0502020204030204" pitchFamily="34" charset="0"/>
                      </a:endParaRPr>
                    </a:p>
                  </a:txBody>
                  <a:tcPr marL="9088" marR="9088" marT="9088" marB="43622" anchor="b"/>
                </a:tc>
                <a:extLst>
                  <a:ext uri="{0D108BD9-81ED-4DB2-BD59-A6C34878D82A}">
                    <a16:rowId xmlns:a16="http://schemas.microsoft.com/office/drawing/2014/main" val="2072339336"/>
                  </a:ext>
                </a:extLst>
              </a:tr>
              <a:tr h="516638">
                <a:tc>
                  <a:txBody>
                    <a:bodyPr/>
                    <a:lstStyle/>
                    <a:p>
                      <a:pPr algn="l" fontAlgn="ctr"/>
                      <a:r>
                        <a:rPr lang="en-US" sz="1200" u="none" strike="noStrike" dirty="0">
                          <a:effectLst/>
                        </a:rPr>
                        <a:t>ATTITUDES (GENERAL) - AGREE A LOT: MUSIC IS AN IMPORTANT PART OF MY LIFE</a:t>
                      </a:r>
                      <a:endParaRPr lang="en-US" sz="1200" b="1" i="0" u="none" strike="noStrike" dirty="0">
                        <a:solidFill>
                          <a:srgbClr val="000000"/>
                        </a:solidFill>
                        <a:effectLst/>
                        <a:latin typeface="Calibri" panose="020F0502020204030204" pitchFamily="34" charset="0"/>
                      </a:endParaRPr>
                    </a:p>
                  </a:txBody>
                  <a:tcPr marL="9088" marR="9088" marT="9088" marB="43622" anchor="ctr">
                    <a:solidFill>
                      <a:schemeClr val="accent1">
                        <a:lumMod val="20000"/>
                        <a:lumOff val="80000"/>
                      </a:schemeClr>
                    </a:solidFill>
                  </a:tcPr>
                </a:tc>
                <a:tc>
                  <a:txBody>
                    <a:bodyPr/>
                    <a:lstStyle/>
                    <a:p>
                      <a:pPr algn="ctr" fontAlgn="b"/>
                      <a:r>
                        <a:rPr lang="en-US" sz="1200" u="none" strike="noStrike" dirty="0">
                          <a:effectLst/>
                        </a:rPr>
                        <a:t>129</a:t>
                      </a:r>
                      <a:endParaRPr lang="en-US" sz="1200" b="0" i="0" u="none" strike="noStrike" dirty="0">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tc>
                  <a:txBody>
                    <a:bodyPr/>
                    <a:lstStyle/>
                    <a:p>
                      <a:pPr algn="ctr" fontAlgn="b"/>
                      <a:r>
                        <a:rPr lang="en-US" sz="1200" u="none" strike="noStrike" dirty="0">
                          <a:effectLst/>
                        </a:rPr>
                        <a:t>36.9%</a:t>
                      </a:r>
                      <a:endParaRPr lang="en-US" sz="1200" b="0" i="0" u="none" strike="noStrike" dirty="0">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extLst>
                  <a:ext uri="{0D108BD9-81ED-4DB2-BD59-A6C34878D82A}">
                    <a16:rowId xmlns:a16="http://schemas.microsoft.com/office/drawing/2014/main" val="2603744431"/>
                  </a:ext>
                </a:extLst>
              </a:tr>
              <a:tr h="516638">
                <a:tc>
                  <a:txBody>
                    <a:bodyPr/>
                    <a:lstStyle/>
                    <a:p>
                      <a:pPr algn="l" fontAlgn="ctr"/>
                      <a:r>
                        <a:rPr lang="en-US" sz="1200" u="none" strike="noStrike" dirty="0">
                          <a:effectLst/>
                        </a:rPr>
                        <a:t>ATTITUDES (TRAVEL) - AGREE A LOT: I LOVE THE IDEA OF TRAVELING ABROAD</a:t>
                      </a:r>
                      <a:endParaRPr lang="en-US" sz="1200" b="1" i="0" u="none" strike="noStrike" dirty="0">
                        <a:solidFill>
                          <a:srgbClr val="000000"/>
                        </a:solidFill>
                        <a:effectLst/>
                        <a:latin typeface="Calibri" panose="020F0502020204030204" pitchFamily="34" charset="0"/>
                      </a:endParaRPr>
                    </a:p>
                  </a:txBody>
                  <a:tcPr marL="9088" marR="9088" marT="9088" marB="43622" anchor="ctr"/>
                </a:tc>
                <a:tc>
                  <a:txBody>
                    <a:bodyPr/>
                    <a:lstStyle/>
                    <a:p>
                      <a:pPr algn="ctr" fontAlgn="b"/>
                      <a:r>
                        <a:rPr lang="en-US" sz="1200" u="none" strike="noStrike" dirty="0">
                          <a:effectLst/>
                        </a:rPr>
                        <a:t>138</a:t>
                      </a:r>
                      <a:endParaRPr lang="en-US" sz="1200" b="0" i="0" u="none" strike="noStrike" dirty="0">
                        <a:solidFill>
                          <a:srgbClr val="000000"/>
                        </a:solidFill>
                        <a:effectLst/>
                        <a:latin typeface="Calibri" panose="020F0502020204030204" pitchFamily="34" charset="0"/>
                      </a:endParaRPr>
                    </a:p>
                  </a:txBody>
                  <a:tcPr marL="9088" marR="9088" marT="9088" marB="43622" anchor="b"/>
                </a:tc>
                <a:tc>
                  <a:txBody>
                    <a:bodyPr/>
                    <a:lstStyle/>
                    <a:p>
                      <a:pPr algn="ctr" fontAlgn="b"/>
                      <a:r>
                        <a:rPr lang="en-US" sz="1200" u="none" strike="noStrike" dirty="0">
                          <a:effectLst/>
                        </a:rPr>
                        <a:t>31.3%</a:t>
                      </a:r>
                      <a:endParaRPr lang="en-US" sz="1200" b="0" i="0" u="none" strike="noStrike" dirty="0">
                        <a:solidFill>
                          <a:srgbClr val="000000"/>
                        </a:solidFill>
                        <a:effectLst/>
                        <a:latin typeface="Calibri" panose="020F0502020204030204" pitchFamily="34" charset="0"/>
                      </a:endParaRPr>
                    </a:p>
                  </a:txBody>
                  <a:tcPr marL="9088" marR="9088" marT="9088" marB="43622" anchor="b"/>
                </a:tc>
                <a:extLst>
                  <a:ext uri="{0D108BD9-81ED-4DB2-BD59-A6C34878D82A}">
                    <a16:rowId xmlns:a16="http://schemas.microsoft.com/office/drawing/2014/main" val="734866478"/>
                  </a:ext>
                </a:extLst>
              </a:tr>
              <a:tr h="362992">
                <a:tc>
                  <a:txBody>
                    <a:bodyPr/>
                    <a:lstStyle/>
                    <a:p>
                      <a:pPr algn="l" fontAlgn="ctr"/>
                      <a:r>
                        <a:rPr lang="en-US" sz="1200" u="none" strike="noStrike">
                          <a:effectLst/>
                        </a:rPr>
                        <a:t>LEISURE ACTIVITIES/HOBBIES-LAST 12 MOS: BOARD GAMES</a:t>
                      </a:r>
                      <a:endParaRPr lang="en-US" sz="1200" b="1" i="0" u="none" strike="noStrike">
                        <a:solidFill>
                          <a:srgbClr val="000000"/>
                        </a:solidFill>
                        <a:effectLst/>
                        <a:latin typeface="Calibri" panose="020F0502020204030204" pitchFamily="34" charset="0"/>
                      </a:endParaRPr>
                    </a:p>
                  </a:txBody>
                  <a:tcPr marL="9088" marR="9088" marT="9088" marB="43622" anchor="ctr">
                    <a:solidFill>
                      <a:schemeClr val="accent1">
                        <a:lumMod val="20000"/>
                        <a:lumOff val="80000"/>
                      </a:schemeClr>
                    </a:solidFill>
                  </a:tcPr>
                </a:tc>
                <a:tc>
                  <a:txBody>
                    <a:bodyPr/>
                    <a:lstStyle/>
                    <a:p>
                      <a:pPr algn="ctr" fontAlgn="b"/>
                      <a:r>
                        <a:rPr lang="en-US" sz="1200" u="none" strike="noStrike">
                          <a:effectLst/>
                        </a:rPr>
                        <a:t>144</a:t>
                      </a:r>
                      <a:endParaRPr lang="en-US" sz="1200" b="0" i="0" u="none" strike="noStrike">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tc>
                  <a:txBody>
                    <a:bodyPr/>
                    <a:lstStyle/>
                    <a:p>
                      <a:pPr algn="ctr" fontAlgn="b"/>
                      <a:r>
                        <a:rPr lang="en-US" sz="1200" u="none" strike="noStrike" dirty="0">
                          <a:effectLst/>
                        </a:rPr>
                        <a:t>44.2%</a:t>
                      </a:r>
                      <a:endParaRPr lang="en-US" sz="1200" b="0" i="0" u="none" strike="noStrike" dirty="0">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extLst>
                  <a:ext uri="{0D108BD9-81ED-4DB2-BD59-A6C34878D82A}">
                    <a16:rowId xmlns:a16="http://schemas.microsoft.com/office/drawing/2014/main" val="998682818"/>
                  </a:ext>
                </a:extLst>
              </a:tr>
              <a:tr h="362992">
                <a:tc>
                  <a:txBody>
                    <a:bodyPr/>
                    <a:lstStyle/>
                    <a:p>
                      <a:pPr algn="l" fontAlgn="ctr"/>
                      <a:r>
                        <a:rPr lang="en-US" sz="1200" u="none" strike="noStrike">
                          <a:effectLst/>
                        </a:rPr>
                        <a:t>LEISURE ACTIVITIES/HOBBIES-LAST 12 MOS: CARD GAMES</a:t>
                      </a:r>
                      <a:endParaRPr lang="en-US" sz="1200" b="1" i="0" u="none" strike="noStrike">
                        <a:solidFill>
                          <a:srgbClr val="000000"/>
                        </a:solidFill>
                        <a:effectLst/>
                        <a:latin typeface="Calibri" panose="020F0502020204030204" pitchFamily="34" charset="0"/>
                      </a:endParaRPr>
                    </a:p>
                  </a:txBody>
                  <a:tcPr marL="9088" marR="9088" marT="9088" marB="43622" anchor="ctr"/>
                </a:tc>
                <a:tc>
                  <a:txBody>
                    <a:bodyPr/>
                    <a:lstStyle/>
                    <a:p>
                      <a:pPr algn="ctr" fontAlgn="b"/>
                      <a:r>
                        <a:rPr lang="en-US" sz="1200" u="none" strike="noStrike">
                          <a:effectLst/>
                        </a:rPr>
                        <a:t>141</a:t>
                      </a:r>
                      <a:endParaRPr lang="en-US" sz="1200" b="0" i="0" u="none" strike="noStrike">
                        <a:solidFill>
                          <a:srgbClr val="000000"/>
                        </a:solidFill>
                        <a:effectLst/>
                        <a:latin typeface="Calibri" panose="020F0502020204030204" pitchFamily="34" charset="0"/>
                      </a:endParaRPr>
                    </a:p>
                  </a:txBody>
                  <a:tcPr marL="9088" marR="9088" marT="9088" marB="43622" anchor="b"/>
                </a:tc>
                <a:tc>
                  <a:txBody>
                    <a:bodyPr/>
                    <a:lstStyle/>
                    <a:p>
                      <a:pPr algn="ctr" fontAlgn="b"/>
                      <a:r>
                        <a:rPr lang="en-US" sz="1200" u="none" strike="noStrike" dirty="0">
                          <a:effectLst/>
                        </a:rPr>
                        <a:t>52.6%</a:t>
                      </a:r>
                      <a:endParaRPr lang="en-US" sz="1200" b="0" i="0" u="none" strike="noStrike" dirty="0">
                        <a:solidFill>
                          <a:srgbClr val="000000"/>
                        </a:solidFill>
                        <a:effectLst/>
                        <a:latin typeface="Calibri" panose="020F0502020204030204" pitchFamily="34" charset="0"/>
                      </a:endParaRPr>
                    </a:p>
                  </a:txBody>
                  <a:tcPr marL="9088" marR="9088" marT="9088" marB="43622" anchor="b"/>
                </a:tc>
                <a:extLst>
                  <a:ext uri="{0D108BD9-81ED-4DB2-BD59-A6C34878D82A}">
                    <a16:rowId xmlns:a16="http://schemas.microsoft.com/office/drawing/2014/main" val="2565506017"/>
                  </a:ext>
                </a:extLst>
              </a:tr>
              <a:tr h="362992">
                <a:tc>
                  <a:txBody>
                    <a:bodyPr/>
                    <a:lstStyle/>
                    <a:p>
                      <a:pPr algn="l" fontAlgn="ctr"/>
                      <a:r>
                        <a:rPr lang="en-US" sz="1200" u="none" strike="noStrike">
                          <a:effectLst/>
                        </a:rPr>
                        <a:t>LEISURE ACTIVITIES/HOBBIES-LAST 12 MOS: BARBECUING</a:t>
                      </a:r>
                      <a:endParaRPr lang="en-US" sz="1200" b="1" i="0" u="none" strike="noStrike">
                        <a:solidFill>
                          <a:srgbClr val="000000"/>
                        </a:solidFill>
                        <a:effectLst/>
                        <a:latin typeface="Calibri" panose="020F0502020204030204" pitchFamily="34" charset="0"/>
                      </a:endParaRPr>
                    </a:p>
                  </a:txBody>
                  <a:tcPr marL="9088" marR="9088" marT="9088" marB="43622" anchor="ctr">
                    <a:solidFill>
                      <a:schemeClr val="accent1">
                        <a:lumMod val="20000"/>
                        <a:lumOff val="80000"/>
                      </a:schemeClr>
                    </a:solidFill>
                  </a:tcPr>
                </a:tc>
                <a:tc>
                  <a:txBody>
                    <a:bodyPr/>
                    <a:lstStyle/>
                    <a:p>
                      <a:pPr algn="ctr" fontAlgn="b"/>
                      <a:r>
                        <a:rPr lang="en-US" sz="1200" u="none" strike="noStrike">
                          <a:effectLst/>
                        </a:rPr>
                        <a:t>107</a:t>
                      </a:r>
                      <a:endParaRPr lang="en-US" sz="1200" b="0" i="0" u="none" strike="noStrike">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tc>
                  <a:txBody>
                    <a:bodyPr/>
                    <a:lstStyle/>
                    <a:p>
                      <a:pPr algn="ctr" fontAlgn="b"/>
                      <a:r>
                        <a:rPr lang="en-US" sz="1200" u="none" strike="noStrike" dirty="0">
                          <a:effectLst/>
                        </a:rPr>
                        <a:t>41.6%</a:t>
                      </a:r>
                      <a:endParaRPr lang="en-US" sz="1200" b="0" i="0" u="none" strike="noStrike" dirty="0">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extLst>
                  <a:ext uri="{0D108BD9-81ED-4DB2-BD59-A6C34878D82A}">
                    <a16:rowId xmlns:a16="http://schemas.microsoft.com/office/drawing/2014/main" val="698664473"/>
                  </a:ext>
                </a:extLst>
              </a:tr>
              <a:tr h="516638">
                <a:tc>
                  <a:txBody>
                    <a:bodyPr/>
                    <a:lstStyle/>
                    <a:p>
                      <a:pPr algn="l" fontAlgn="ctr"/>
                      <a:r>
                        <a:rPr lang="en-US" sz="1200" u="none" strike="noStrike">
                          <a:effectLst/>
                        </a:rPr>
                        <a:t>LEISURE ACTIVITIES/HOBBIES-LAST 12 MOS: GOING TO BARS/NIGHTCLUBS/DANCING</a:t>
                      </a:r>
                      <a:endParaRPr lang="en-US" sz="1200" b="1" i="0" u="none" strike="noStrike">
                        <a:solidFill>
                          <a:srgbClr val="000000"/>
                        </a:solidFill>
                        <a:effectLst/>
                        <a:latin typeface="Calibri" panose="020F0502020204030204" pitchFamily="34" charset="0"/>
                      </a:endParaRPr>
                    </a:p>
                  </a:txBody>
                  <a:tcPr marL="9088" marR="9088" marT="9088" marB="43622" anchor="ctr"/>
                </a:tc>
                <a:tc>
                  <a:txBody>
                    <a:bodyPr/>
                    <a:lstStyle/>
                    <a:p>
                      <a:pPr algn="ctr" fontAlgn="b"/>
                      <a:r>
                        <a:rPr lang="en-US" sz="1200" u="none" strike="noStrike">
                          <a:effectLst/>
                        </a:rPr>
                        <a:t>252</a:t>
                      </a:r>
                      <a:endParaRPr lang="en-US" sz="1200" b="0" i="0" u="none" strike="noStrike">
                        <a:solidFill>
                          <a:srgbClr val="000000"/>
                        </a:solidFill>
                        <a:effectLst/>
                        <a:latin typeface="Calibri" panose="020F0502020204030204" pitchFamily="34" charset="0"/>
                      </a:endParaRPr>
                    </a:p>
                  </a:txBody>
                  <a:tcPr marL="9088" marR="9088" marT="9088" marB="43622" anchor="b"/>
                </a:tc>
                <a:tc>
                  <a:txBody>
                    <a:bodyPr/>
                    <a:lstStyle/>
                    <a:p>
                      <a:pPr algn="ctr" fontAlgn="b"/>
                      <a:r>
                        <a:rPr lang="en-US" sz="1200" u="none" strike="noStrike" dirty="0">
                          <a:effectLst/>
                        </a:rPr>
                        <a:t>54.7%</a:t>
                      </a:r>
                      <a:endParaRPr lang="en-US" sz="1200" b="0" i="0" u="none" strike="noStrike" dirty="0">
                        <a:solidFill>
                          <a:srgbClr val="000000"/>
                        </a:solidFill>
                        <a:effectLst/>
                        <a:latin typeface="Calibri" panose="020F0502020204030204" pitchFamily="34" charset="0"/>
                      </a:endParaRPr>
                    </a:p>
                  </a:txBody>
                  <a:tcPr marL="9088" marR="9088" marT="9088" marB="43622" anchor="b"/>
                </a:tc>
                <a:extLst>
                  <a:ext uri="{0D108BD9-81ED-4DB2-BD59-A6C34878D82A}">
                    <a16:rowId xmlns:a16="http://schemas.microsoft.com/office/drawing/2014/main" val="2939622582"/>
                  </a:ext>
                </a:extLst>
              </a:tr>
              <a:tr h="516638">
                <a:tc>
                  <a:txBody>
                    <a:bodyPr/>
                    <a:lstStyle/>
                    <a:p>
                      <a:pPr algn="l" fontAlgn="ctr"/>
                      <a:r>
                        <a:rPr lang="en-US" sz="1200" u="none" strike="noStrike">
                          <a:effectLst/>
                        </a:rPr>
                        <a:t>LEISURE ACTIVITIES/HOBBIES-LAST 12 MOS: GO TO A BEACH/LAKE</a:t>
                      </a:r>
                      <a:endParaRPr lang="en-US" sz="1200" b="1" i="0" u="none" strike="noStrike">
                        <a:solidFill>
                          <a:srgbClr val="000000"/>
                        </a:solidFill>
                        <a:effectLst/>
                        <a:latin typeface="Calibri" panose="020F0502020204030204" pitchFamily="34" charset="0"/>
                      </a:endParaRPr>
                    </a:p>
                  </a:txBody>
                  <a:tcPr marL="9088" marR="9088" marT="9088" marB="43622" anchor="ctr">
                    <a:solidFill>
                      <a:schemeClr val="accent1">
                        <a:lumMod val="20000"/>
                        <a:lumOff val="80000"/>
                      </a:schemeClr>
                    </a:solidFill>
                  </a:tcPr>
                </a:tc>
                <a:tc>
                  <a:txBody>
                    <a:bodyPr/>
                    <a:lstStyle/>
                    <a:p>
                      <a:pPr algn="ctr" fontAlgn="b"/>
                      <a:r>
                        <a:rPr lang="en-US" sz="1200" u="none" strike="noStrike">
                          <a:effectLst/>
                        </a:rPr>
                        <a:t>138</a:t>
                      </a:r>
                      <a:endParaRPr lang="en-US" sz="1200" b="0" i="0" u="none" strike="noStrike">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tc>
                  <a:txBody>
                    <a:bodyPr/>
                    <a:lstStyle/>
                    <a:p>
                      <a:pPr algn="ctr" fontAlgn="b"/>
                      <a:r>
                        <a:rPr lang="en-US" sz="1200" u="none" strike="noStrike" dirty="0">
                          <a:effectLst/>
                        </a:rPr>
                        <a:t>55.7%</a:t>
                      </a:r>
                      <a:endParaRPr lang="en-US" sz="1200" b="0" i="0" u="none" strike="noStrike" dirty="0">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extLst>
                  <a:ext uri="{0D108BD9-81ED-4DB2-BD59-A6C34878D82A}">
                    <a16:rowId xmlns:a16="http://schemas.microsoft.com/office/drawing/2014/main" val="4022874931"/>
                  </a:ext>
                </a:extLst>
              </a:tr>
              <a:tr h="516638">
                <a:tc>
                  <a:txBody>
                    <a:bodyPr/>
                    <a:lstStyle/>
                    <a:p>
                      <a:pPr algn="l" fontAlgn="ctr"/>
                      <a:r>
                        <a:rPr lang="en-US" sz="1200" u="none" strike="noStrike">
                          <a:effectLst/>
                        </a:rPr>
                        <a:t>LEISURE ACTIVITIES/HOBBIES-LAST 12 MOS: PAINTING, DRAWING, SCULPTING</a:t>
                      </a:r>
                      <a:endParaRPr lang="en-US" sz="1200" b="1" i="0" u="none" strike="noStrike">
                        <a:solidFill>
                          <a:srgbClr val="000000"/>
                        </a:solidFill>
                        <a:effectLst/>
                        <a:latin typeface="Calibri" panose="020F0502020204030204" pitchFamily="34" charset="0"/>
                      </a:endParaRPr>
                    </a:p>
                  </a:txBody>
                  <a:tcPr marL="9088" marR="9088" marT="9088" marB="43622" anchor="ctr"/>
                </a:tc>
                <a:tc>
                  <a:txBody>
                    <a:bodyPr/>
                    <a:lstStyle/>
                    <a:p>
                      <a:pPr algn="ctr" fontAlgn="b"/>
                      <a:r>
                        <a:rPr lang="en-US" sz="1200" u="none" strike="noStrike">
                          <a:effectLst/>
                        </a:rPr>
                        <a:t>185</a:t>
                      </a:r>
                      <a:endParaRPr lang="en-US" sz="1200" b="0" i="0" u="none" strike="noStrike">
                        <a:solidFill>
                          <a:srgbClr val="000000"/>
                        </a:solidFill>
                        <a:effectLst/>
                        <a:latin typeface="Calibri" panose="020F0502020204030204" pitchFamily="34" charset="0"/>
                      </a:endParaRPr>
                    </a:p>
                  </a:txBody>
                  <a:tcPr marL="9088" marR="9088" marT="9088" marB="43622" anchor="b"/>
                </a:tc>
                <a:tc>
                  <a:txBody>
                    <a:bodyPr/>
                    <a:lstStyle/>
                    <a:p>
                      <a:pPr algn="ctr" fontAlgn="b"/>
                      <a:r>
                        <a:rPr lang="en-US" sz="1200" u="none" strike="noStrike" dirty="0">
                          <a:effectLst/>
                        </a:rPr>
                        <a:t>22.1%</a:t>
                      </a:r>
                      <a:endParaRPr lang="en-US" sz="1200" b="0" i="0" u="none" strike="noStrike" dirty="0">
                        <a:solidFill>
                          <a:srgbClr val="000000"/>
                        </a:solidFill>
                        <a:effectLst/>
                        <a:latin typeface="Calibri" panose="020F0502020204030204" pitchFamily="34" charset="0"/>
                      </a:endParaRPr>
                    </a:p>
                  </a:txBody>
                  <a:tcPr marL="9088" marR="9088" marT="9088" marB="43622" anchor="b"/>
                </a:tc>
                <a:extLst>
                  <a:ext uri="{0D108BD9-81ED-4DB2-BD59-A6C34878D82A}">
                    <a16:rowId xmlns:a16="http://schemas.microsoft.com/office/drawing/2014/main" val="3302879902"/>
                  </a:ext>
                </a:extLst>
              </a:tr>
              <a:tr h="362992">
                <a:tc>
                  <a:txBody>
                    <a:bodyPr/>
                    <a:lstStyle/>
                    <a:p>
                      <a:pPr algn="l" fontAlgn="ctr"/>
                      <a:r>
                        <a:rPr lang="en-US" sz="1200" u="none" strike="noStrike">
                          <a:effectLst/>
                        </a:rPr>
                        <a:t>LEISURE ACTIVITIES/HOBBIES-LAST 12 MOS: PHOTOGRAPHY</a:t>
                      </a:r>
                      <a:endParaRPr lang="en-US" sz="1200" b="1" i="0" u="none" strike="noStrike">
                        <a:solidFill>
                          <a:srgbClr val="000000"/>
                        </a:solidFill>
                        <a:effectLst/>
                        <a:latin typeface="Calibri" panose="020F0502020204030204" pitchFamily="34" charset="0"/>
                      </a:endParaRPr>
                    </a:p>
                  </a:txBody>
                  <a:tcPr marL="9088" marR="9088" marT="9088" marB="43622" anchor="ctr">
                    <a:solidFill>
                      <a:schemeClr val="accent1">
                        <a:lumMod val="20000"/>
                        <a:lumOff val="80000"/>
                      </a:schemeClr>
                    </a:solidFill>
                  </a:tcPr>
                </a:tc>
                <a:tc>
                  <a:txBody>
                    <a:bodyPr/>
                    <a:lstStyle/>
                    <a:p>
                      <a:pPr algn="ctr" fontAlgn="b"/>
                      <a:r>
                        <a:rPr lang="en-US" sz="1200" u="none" strike="noStrike">
                          <a:effectLst/>
                        </a:rPr>
                        <a:t>143</a:t>
                      </a:r>
                      <a:endParaRPr lang="en-US" sz="1200" b="0" i="0" u="none" strike="noStrike">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tc>
                  <a:txBody>
                    <a:bodyPr/>
                    <a:lstStyle/>
                    <a:p>
                      <a:pPr algn="ctr" fontAlgn="b"/>
                      <a:r>
                        <a:rPr lang="en-US" sz="1200" u="none" strike="noStrike" dirty="0">
                          <a:effectLst/>
                        </a:rPr>
                        <a:t>23.7%</a:t>
                      </a:r>
                      <a:endParaRPr lang="en-US" sz="1200" b="0" i="0" u="none" strike="noStrike" dirty="0">
                        <a:solidFill>
                          <a:srgbClr val="000000"/>
                        </a:solidFill>
                        <a:effectLst/>
                        <a:latin typeface="Calibri" panose="020F0502020204030204" pitchFamily="34" charset="0"/>
                      </a:endParaRPr>
                    </a:p>
                  </a:txBody>
                  <a:tcPr marL="9088" marR="9088" marT="9088" marB="43622" anchor="b">
                    <a:solidFill>
                      <a:schemeClr val="accent1">
                        <a:lumMod val="20000"/>
                        <a:lumOff val="80000"/>
                      </a:schemeClr>
                    </a:solidFill>
                  </a:tcPr>
                </a:tc>
                <a:extLst>
                  <a:ext uri="{0D108BD9-81ED-4DB2-BD59-A6C34878D82A}">
                    <a16:rowId xmlns:a16="http://schemas.microsoft.com/office/drawing/2014/main" val="1758271942"/>
                  </a:ext>
                </a:extLst>
              </a:tr>
            </a:tbl>
          </a:graphicData>
        </a:graphic>
      </p:graphicFrame>
      <p:sp>
        <p:nvSpPr>
          <p:cNvPr id="6" name="Title 1">
            <a:extLst>
              <a:ext uri="{FF2B5EF4-FFF2-40B4-BE49-F238E27FC236}">
                <a16:creationId xmlns:a16="http://schemas.microsoft.com/office/drawing/2014/main" id="{2623E6DD-2A40-474B-9991-C91CA49A36F4}"/>
              </a:ext>
            </a:extLst>
          </p:cNvPr>
          <p:cNvSpPr txBox="1">
            <a:spLocks/>
          </p:cNvSpPr>
          <p:nvPr/>
        </p:nvSpPr>
        <p:spPr>
          <a:xfrm>
            <a:off x="838200" y="80589"/>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7" name="Rectangle: Rounded Corners 6">
            <a:extLst>
              <a:ext uri="{FF2B5EF4-FFF2-40B4-BE49-F238E27FC236}">
                <a16:creationId xmlns:a16="http://schemas.microsoft.com/office/drawing/2014/main" id="{9F841DFF-F576-475A-B509-3C514B7AE6D3}"/>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index very high in going to bars and nightclubs; also enjoy group activities like card games and barbecuing. </a:t>
            </a:r>
          </a:p>
        </p:txBody>
      </p:sp>
    </p:spTree>
    <p:extLst>
      <p:ext uri="{BB962C8B-B14F-4D97-AF65-F5344CB8AC3E}">
        <p14:creationId xmlns:p14="http://schemas.microsoft.com/office/powerpoint/2010/main" val="450991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C375C-339E-4266-A23A-4CA95068808E}"/>
              </a:ext>
            </a:extLst>
          </p:cNvPr>
          <p:cNvPicPr>
            <a:picLocks noChangeAspect="1"/>
          </p:cNvPicPr>
          <p:nvPr/>
        </p:nvPicPr>
        <p:blipFill rotWithShape="1">
          <a:blip r:embed="rId2">
            <a:extLst>
              <a:ext uri="{28A0092B-C50C-407E-A947-70E740481C1C}">
                <a14:useLocalDpi xmlns:a14="http://schemas.microsoft.com/office/drawing/2010/main" val="0"/>
              </a:ext>
            </a:extLst>
          </a:blip>
          <a:srcRect t="25854" b="4726"/>
          <a:stretch/>
        </p:blipFill>
        <p:spPr>
          <a:xfrm>
            <a:off x="271484" y="1398334"/>
            <a:ext cx="10695817" cy="4551528"/>
          </a:xfrm>
          <a:prstGeom prst="rect">
            <a:avLst/>
          </a:prstGeom>
        </p:spPr>
      </p:pic>
      <p:sp>
        <p:nvSpPr>
          <p:cNvPr id="3" name="Slide Number Placeholder 2">
            <a:extLst>
              <a:ext uri="{FF2B5EF4-FFF2-40B4-BE49-F238E27FC236}">
                <a16:creationId xmlns:a16="http://schemas.microsoft.com/office/drawing/2014/main" id="{ED4D219E-B82D-4E56-A18E-C2EDE593824A}"/>
              </a:ext>
            </a:extLst>
          </p:cNvPr>
          <p:cNvSpPr>
            <a:spLocks noGrp="1"/>
          </p:cNvSpPr>
          <p:nvPr>
            <p:ph type="sldNum" sz="quarter" idx="12"/>
          </p:nvPr>
        </p:nvSpPr>
        <p:spPr/>
        <p:txBody>
          <a:bodyPr/>
          <a:lstStyle/>
          <a:p>
            <a:fld id="{201A55B1-A142-4705-B2D4-CE7F8029E9EB}" type="slidenum">
              <a:rPr lang="en-US" smtClean="0"/>
              <a:t>33</a:t>
            </a:fld>
            <a:endParaRPr lang="en-US"/>
          </a:p>
        </p:txBody>
      </p:sp>
      <p:sp>
        <p:nvSpPr>
          <p:cNvPr id="5" name="TextBox 4">
            <a:extLst>
              <a:ext uri="{FF2B5EF4-FFF2-40B4-BE49-F238E27FC236}">
                <a16:creationId xmlns:a16="http://schemas.microsoft.com/office/drawing/2014/main" id="{1C6690E4-789B-45D9-9CEA-B42C08BC6F6A}"/>
              </a:ext>
            </a:extLst>
          </p:cNvPr>
          <p:cNvSpPr txBox="1"/>
          <p:nvPr/>
        </p:nvSpPr>
        <p:spPr>
          <a:xfrm>
            <a:off x="543273" y="875114"/>
            <a:ext cx="5736336" cy="523220"/>
          </a:xfrm>
          <a:prstGeom prst="rect">
            <a:avLst/>
          </a:prstGeom>
          <a:noFill/>
        </p:spPr>
        <p:txBody>
          <a:bodyPr wrap="square" rtlCol="0">
            <a:spAutoFit/>
          </a:bodyPr>
          <a:lstStyle/>
          <a:p>
            <a:r>
              <a:rPr lang="en-US" sz="2800" dirty="0">
                <a:latin typeface="+mj-lt"/>
              </a:rPr>
              <a:t>Shopping Attitudes </a:t>
            </a:r>
          </a:p>
        </p:txBody>
      </p:sp>
      <p:sp>
        <p:nvSpPr>
          <p:cNvPr id="7" name="Title 1">
            <a:extLst>
              <a:ext uri="{FF2B5EF4-FFF2-40B4-BE49-F238E27FC236}">
                <a16:creationId xmlns:a16="http://schemas.microsoft.com/office/drawing/2014/main" id="{AA7BC741-9DE9-476E-BF72-C09AB2621CC2}"/>
              </a:ext>
            </a:extLst>
          </p:cNvPr>
          <p:cNvSpPr txBox="1">
            <a:spLocks/>
          </p:cNvSpPr>
          <p:nvPr/>
        </p:nvSpPr>
        <p:spPr>
          <a:xfrm>
            <a:off x="543273" y="231074"/>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9" name="Rectangle: Rounded Corners 8">
            <a:extLst>
              <a:ext uri="{FF2B5EF4-FFF2-40B4-BE49-F238E27FC236}">
                <a16:creationId xmlns:a16="http://schemas.microsoft.com/office/drawing/2014/main" id="{B64CB14D-76E3-4111-86AC-C1A7C7B2CC92}"/>
              </a:ext>
            </a:extLst>
          </p:cNvPr>
          <p:cNvSpPr/>
          <p:nvPr/>
        </p:nvSpPr>
        <p:spPr>
          <a:xfrm>
            <a:off x="4886411" y="5004272"/>
            <a:ext cx="5582055" cy="860171"/>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Primarily Virtual Shoppers but Status Strivers is a close second which makes them prime to persuade into buying higher priced items.  </a:t>
            </a:r>
          </a:p>
        </p:txBody>
      </p:sp>
    </p:spTree>
    <p:extLst>
      <p:ext uri="{BB962C8B-B14F-4D97-AF65-F5344CB8AC3E}">
        <p14:creationId xmlns:p14="http://schemas.microsoft.com/office/powerpoint/2010/main" val="2481354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68151C9-32A1-4FF3-A971-2C38C27078A1}"/>
              </a:ext>
            </a:extLst>
          </p:cNvPr>
          <p:cNvSpPr txBox="1">
            <a:spLocks/>
          </p:cNvSpPr>
          <p:nvPr/>
        </p:nvSpPr>
        <p:spPr>
          <a:xfrm>
            <a:off x="762786" y="69035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Shopping Attitudes</a:t>
            </a:r>
          </a:p>
        </p:txBody>
      </p:sp>
      <p:sp>
        <p:nvSpPr>
          <p:cNvPr id="4" name="Slide Number Placeholder 3">
            <a:extLst>
              <a:ext uri="{FF2B5EF4-FFF2-40B4-BE49-F238E27FC236}">
                <a16:creationId xmlns:a16="http://schemas.microsoft.com/office/drawing/2014/main" id="{2233E4E8-7E80-49FD-A526-214C64803B5E}"/>
              </a:ext>
            </a:extLst>
          </p:cNvPr>
          <p:cNvSpPr>
            <a:spLocks noGrp="1"/>
          </p:cNvSpPr>
          <p:nvPr>
            <p:ph type="sldNum" sz="quarter" idx="12"/>
          </p:nvPr>
        </p:nvSpPr>
        <p:spPr/>
        <p:txBody>
          <a:bodyPr/>
          <a:lstStyle/>
          <a:p>
            <a:fld id="{201A55B1-A142-4705-B2D4-CE7F8029E9EB}" type="slidenum">
              <a:rPr lang="en-US" smtClean="0"/>
              <a:t>34</a:t>
            </a:fld>
            <a:endParaRPr lang="en-US"/>
          </a:p>
        </p:txBody>
      </p:sp>
      <p:graphicFrame>
        <p:nvGraphicFramePr>
          <p:cNvPr id="5" name="Table 4">
            <a:extLst>
              <a:ext uri="{FF2B5EF4-FFF2-40B4-BE49-F238E27FC236}">
                <a16:creationId xmlns:a16="http://schemas.microsoft.com/office/drawing/2014/main" id="{4DB0C043-7DAB-4C86-96E7-7C0199102412}"/>
              </a:ext>
            </a:extLst>
          </p:cNvPr>
          <p:cNvGraphicFramePr>
            <a:graphicFrameLocks noGrp="1"/>
          </p:cNvGraphicFramePr>
          <p:nvPr>
            <p:extLst>
              <p:ext uri="{D42A27DB-BD31-4B8C-83A1-F6EECF244321}">
                <p14:modId xmlns:p14="http://schemas.microsoft.com/office/powerpoint/2010/main" val="741779508"/>
              </p:ext>
            </p:extLst>
          </p:nvPr>
        </p:nvGraphicFramePr>
        <p:xfrm>
          <a:off x="762786" y="1696873"/>
          <a:ext cx="8607071" cy="3653340"/>
        </p:xfrm>
        <a:graphic>
          <a:graphicData uri="http://schemas.openxmlformats.org/drawingml/2006/table">
            <a:tbl>
              <a:tblPr>
                <a:tableStyleId>{5C22544A-7EE6-4342-B048-85BDC9FD1C3A}</a:tableStyleId>
              </a:tblPr>
              <a:tblGrid>
                <a:gridCol w="4144144">
                  <a:extLst>
                    <a:ext uri="{9D8B030D-6E8A-4147-A177-3AD203B41FA5}">
                      <a16:colId xmlns:a16="http://schemas.microsoft.com/office/drawing/2014/main" val="3250485373"/>
                    </a:ext>
                  </a:extLst>
                </a:gridCol>
                <a:gridCol w="1912683">
                  <a:extLst>
                    <a:ext uri="{9D8B030D-6E8A-4147-A177-3AD203B41FA5}">
                      <a16:colId xmlns:a16="http://schemas.microsoft.com/office/drawing/2014/main" val="589438423"/>
                    </a:ext>
                  </a:extLst>
                </a:gridCol>
                <a:gridCol w="2550244">
                  <a:extLst>
                    <a:ext uri="{9D8B030D-6E8A-4147-A177-3AD203B41FA5}">
                      <a16:colId xmlns:a16="http://schemas.microsoft.com/office/drawing/2014/main" val="2212945413"/>
                    </a:ext>
                  </a:extLst>
                </a:gridCol>
              </a:tblGrid>
              <a:tr h="477462">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Spirit Drinkers 21-29</a:t>
                      </a:r>
                    </a:p>
                    <a:p>
                      <a:pPr algn="ctr" fontAlgn="b"/>
                      <a:r>
                        <a:rPr lang="en-US" sz="1200" b="1" u="none" strike="noStrike" dirty="0">
                          <a:effectLst/>
                        </a:rPr>
                        <a:t> Index</a:t>
                      </a:r>
                      <a:endParaRPr lang="en-US" sz="12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Spirit Drinkers 21-29</a:t>
                      </a:r>
                    </a:p>
                    <a:p>
                      <a:pPr algn="ctr" fontAlgn="b"/>
                      <a:r>
                        <a:rPr lang="en-US" sz="1200" b="1" u="none" strike="noStrike" dirty="0">
                          <a:effectLst/>
                        </a:rPr>
                        <a:t> Vertical Percent</a:t>
                      </a:r>
                      <a:endParaRPr lang="en-US" sz="1200" b="1"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601711316"/>
                  </a:ext>
                </a:extLst>
              </a:tr>
              <a:tr h="745359">
                <a:tc>
                  <a:txBody>
                    <a:bodyPr/>
                    <a:lstStyle/>
                    <a:p>
                      <a:pPr algn="l" fontAlgn="ctr"/>
                      <a:r>
                        <a:rPr lang="en-US" sz="1200" u="none" strike="noStrike">
                          <a:effectLst/>
                        </a:rPr>
                        <a:t>ATTITUDES (ABOUT SHOPPING)- AGREE A LOT: WHEN I SHOP I USUALLY VISIT A VARIETY OF STORES</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113</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20.4%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704359025"/>
                  </a:ext>
                </a:extLst>
              </a:tr>
              <a:tr h="745359">
                <a:tc>
                  <a:txBody>
                    <a:bodyPr/>
                    <a:lstStyle/>
                    <a:p>
                      <a:pPr algn="l" fontAlgn="ctr"/>
                      <a:r>
                        <a:rPr lang="en-US" sz="1200" u="none" strike="noStrike">
                          <a:effectLst/>
                        </a:rPr>
                        <a:t>ATTITUDES (ABOUT SHOPPING)- AGREE A LOT: I AM USUALLY WILLING TO SHOP AT NEW STORES</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108</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14.4%</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4279088090"/>
                  </a:ext>
                </a:extLst>
              </a:tr>
              <a:tr h="745359">
                <a:tc>
                  <a:txBody>
                    <a:bodyPr/>
                    <a:lstStyle/>
                    <a:p>
                      <a:pPr algn="l" fontAlgn="ctr"/>
                      <a:r>
                        <a:rPr lang="en-US" sz="1200" u="none" strike="noStrike">
                          <a:effectLst/>
                        </a:rPr>
                        <a:t>ATTITUDES (ABOUT SHOPPING)- AGREE A LOT: I USUALLY HEAD RIGHT FOR THE CLEARANCE RACK WHEN I ENTER A STORE</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115</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18.9%</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2379166505"/>
                  </a:ext>
                </a:extLst>
              </a:tr>
              <a:tr h="378081">
                <a:tc>
                  <a:txBody>
                    <a:bodyPr/>
                    <a:lstStyle/>
                    <a:p>
                      <a:pPr algn="l" fontAlgn="ctr"/>
                      <a:r>
                        <a:rPr lang="en-US" sz="1200" u="none" strike="noStrike">
                          <a:effectLst/>
                        </a:rPr>
                        <a:t>SHOPPING-REFER ALWAYS: IN-STORE SAMPLES</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132</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12.6%</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982727804"/>
                  </a:ext>
                </a:extLst>
              </a:tr>
              <a:tr h="561720">
                <a:tc>
                  <a:txBody>
                    <a:bodyPr/>
                    <a:lstStyle/>
                    <a:p>
                      <a:pPr algn="l" fontAlgn="ctr"/>
                      <a:r>
                        <a:rPr lang="en-US" sz="1200" u="none" strike="noStrike">
                          <a:effectLst/>
                        </a:rPr>
                        <a:t>SHOPPING-REFER ALWAYS: FREE STANDING DISPLAYS WITH PRODUCT</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106</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11.2%</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859361046"/>
                  </a:ext>
                </a:extLst>
              </a:tr>
            </a:tbl>
          </a:graphicData>
        </a:graphic>
      </p:graphicFrame>
      <p:sp>
        <p:nvSpPr>
          <p:cNvPr id="7" name="Title 1">
            <a:extLst>
              <a:ext uri="{FF2B5EF4-FFF2-40B4-BE49-F238E27FC236}">
                <a16:creationId xmlns:a16="http://schemas.microsoft.com/office/drawing/2014/main" id="{E3CF0260-CD90-4E4E-B4A0-7D312E50B028}"/>
              </a:ext>
            </a:extLst>
          </p:cNvPr>
          <p:cNvSpPr txBox="1">
            <a:spLocks/>
          </p:cNvSpPr>
          <p:nvPr/>
        </p:nvSpPr>
        <p:spPr>
          <a:xfrm>
            <a:off x="762786" y="46318"/>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8" name="Rectangle: Rounded Corners 7">
            <a:extLst>
              <a:ext uri="{FF2B5EF4-FFF2-40B4-BE49-F238E27FC236}">
                <a16:creationId xmlns:a16="http://schemas.microsoft.com/office/drawing/2014/main" id="{232753F7-D005-4F80-B38A-6323BA87B5FA}"/>
              </a:ext>
            </a:extLst>
          </p:cNvPr>
          <p:cNvSpPr/>
          <p:nvPr/>
        </p:nvSpPr>
        <p:spPr>
          <a:xfrm>
            <a:off x="9622460" y="1696873"/>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Looking for discounts when shopping as well as variety. </a:t>
            </a:r>
          </a:p>
        </p:txBody>
      </p:sp>
    </p:spTree>
    <p:extLst>
      <p:ext uri="{BB962C8B-B14F-4D97-AF65-F5344CB8AC3E}">
        <p14:creationId xmlns:p14="http://schemas.microsoft.com/office/powerpoint/2010/main" val="1322591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68151C9-32A1-4FF3-A971-2C38C27078A1}"/>
              </a:ext>
            </a:extLst>
          </p:cNvPr>
          <p:cNvSpPr txBox="1">
            <a:spLocks/>
          </p:cNvSpPr>
          <p:nvPr/>
        </p:nvSpPr>
        <p:spPr>
          <a:xfrm>
            <a:off x="838200" y="8642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Brand Loyalty</a:t>
            </a:r>
          </a:p>
        </p:txBody>
      </p:sp>
      <p:sp>
        <p:nvSpPr>
          <p:cNvPr id="4" name="Slide Number Placeholder 3">
            <a:extLst>
              <a:ext uri="{FF2B5EF4-FFF2-40B4-BE49-F238E27FC236}">
                <a16:creationId xmlns:a16="http://schemas.microsoft.com/office/drawing/2014/main" id="{2233E4E8-7E80-49FD-A526-214C64803B5E}"/>
              </a:ext>
            </a:extLst>
          </p:cNvPr>
          <p:cNvSpPr>
            <a:spLocks noGrp="1"/>
          </p:cNvSpPr>
          <p:nvPr>
            <p:ph type="sldNum" sz="quarter" idx="12"/>
          </p:nvPr>
        </p:nvSpPr>
        <p:spPr/>
        <p:txBody>
          <a:bodyPr/>
          <a:lstStyle/>
          <a:p>
            <a:fld id="{201A55B1-A142-4705-B2D4-CE7F8029E9EB}" type="slidenum">
              <a:rPr lang="en-US" smtClean="0"/>
              <a:t>35</a:t>
            </a:fld>
            <a:endParaRPr lang="en-US"/>
          </a:p>
        </p:txBody>
      </p:sp>
      <p:graphicFrame>
        <p:nvGraphicFramePr>
          <p:cNvPr id="2" name="Table 1">
            <a:extLst>
              <a:ext uri="{FF2B5EF4-FFF2-40B4-BE49-F238E27FC236}">
                <a16:creationId xmlns:a16="http://schemas.microsoft.com/office/drawing/2014/main" id="{CB04F118-3150-4439-BC13-302C182B581D}"/>
              </a:ext>
            </a:extLst>
          </p:cNvPr>
          <p:cNvGraphicFramePr>
            <a:graphicFrameLocks noGrp="1"/>
          </p:cNvGraphicFramePr>
          <p:nvPr>
            <p:extLst>
              <p:ext uri="{D42A27DB-BD31-4B8C-83A1-F6EECF244321}">
                <p14:modId xmlns:p14="http://schemas.microsoft.com/office/powerpoint/2010/main" val="2812692708"/>
              </p:ext>
            </p:extLst>
          </p:nvPr>
        </p:nvGraphicFramePr>
        <p:xfrm>
          <a:off x="838200" y="1807533"/>
          <a:ext cx="7772400" cy="3537465"/>
        </p:xfrm>
        <a:graphic>
          <a:graphicData uri="http://schemas.openxmlformats.org/drawingml/2006/table">
            <a:tbl>
              <a:tblPr>
                <a:tableStyleId>{5C22544A-7EE6-4342-B048-85BDC9FD1C3A}</a:tableStyleId>
              </a:tblPr>
              <a:tblGrid>
                <a:gridCol w="4737703">
                  <a:extLst>
                    <a:ext uri="{9D8B030D-6E8A-4147-A177-3AD203B41FA5}">
                      <a16:colId xmlns:a16="http://schemas.microsoft.com/office/drawing/2014/main" val="1767961391"/>
                    </a:ext>
                  </a:extLst>
                </a:gridCol>
                <a:gridCol w="1491267">
                  <a:extLst>
                    <a:ext uri="{9D8B030D-6E8A-4147-A177-3AD203B41FA5}">
                      <a16:colId xmlns:a16="http://schemas.microsoft.com/office/drawing/2014/main" val="3846065630"/>
                    </a:ext>
                  </a:extLst>
                </a:gridCol>
                <a:gridCol w="1543430">
                  <a:extLst>
                    <a:ext uri="{9D8B030D-6E8A-4147-A177-3AD203B41FA5}">
                      <a16:colId xmlns:a16="http://schemas.microsoft.com/office/drawing/2014/main" val="134175656"/>
                    </a:ext>
                  </a:extLst>
                </a:gridCol>
              </a:tblGrid>
              <a:tr h="1017436">
                <a:tc>
                  <a:txBody>
                    <a:bodyPr/>
                    <a:lstStyle/>
                    <a:p>
                      <a:pPr algn="ctr" fontAlgn="ct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ctr"/>
                      <a:r>
                        <a:rPr lang="en-US" sz="1200" b="1" u="none" strike="noStrike" dirty="0">
                          <a:effectLst/>
                        </a:rPr>
                        <a:t>Spirit Drinkers 21-29 </a:t>
                      </a:r>
                    </a:p>
                    <a:p>
                      <a:pPr algn="ctr" fontAlgn="ctr"/>
                      <a:r>
                        <a:rPr lang="en-US" sz="1200" b="1" u="none" strike="noStrike" dirty="0">
                          <a:effectLst/>
                        </a:rPr>
                        <a:t>Index</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ctr"/>
                      <a:r>
                        <a:rPr lang="en-US" sz="1200" b="1" u="none" strike="noStrike" dirty="0">
                          <a:effectLst/>
                        </a:rPr>
                        <a:t>Spirit Drinkers 21-29</a:t>
                      </a:r>
                    </a:p>
                    <a:p>
                      <a:pPr algn="ctr" fontAlgn="ctr"/>
                      <a:r>
                        <a:rPr lang="en-US" sz="1200" b="1" u="none" strike="noStrike" dirty="0">
                          <a:effectLst/>
                        </a:rPr>
                        <a:t> Vertical Percent</a:t>
                      </a:r>
                      <a:endParaRPr lang="en-US" sz="1200" b="1" i="0" u="none" strike="noStrike" dirty="0">
                        <a:solidFill>
                          <a:srgbClr val="000000"/>
                        </a:solidFill>
                        <a:effectLst/>
                        <a:latin typeface="Calibri" panose="020F0502020204030204" pitchFamily="34" charset="0"/>
                      </a:endParaRPr>
                    </a:p>
                  </a:txBody>
                  <a:tcPr marL="9525" marR="9525" marT="9525" anchor="ctr"/>
                </a:tc>
                <a:extLst>
                  <a:ext uri="{0D108BD9-81ED-4DB2-BD59-A6C34878D82A}">
                    <a16:rowId xmlns:a16="http://schemas.microsoft.com/office/drawing/2014/main" val="1760650558"/>
                  </a:ext>
                </a:extLst>
              </a:tr>
              <a:tr h="644418">
                <a:tc>
                  <a:txBody>
                    <a:bodyPr/>
                    <a:lstStyle/>
                    <a:p>
                      <a:pPr algn="l" fontAlgn="ctr"/>
                      <a:r>
                        <a:rPr lang="en-US" sz="1200" u="none" strike="noStrike" dirty="0">
                          <a:effectLst/>
                        </a:rPr>
                        <a:t>ATTITUDES(ABOUT SHOPPING)- ANY DISAGREE: REGARDLESS OF PRICE, IT IS IMPORTANT TO HAVE THE BRAND I LIKE</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110</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37.5%</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639611161"/>
                  </a:ext>
                </a:extLst>
              </a:tr>
              <a:tr h="586775">
                <a:tc>
                  <a:txBody>
                    <a:bodyPr/>
                    <a:lstStyle/>
                    <a:p>
                      <a:pPr algn="l" fontAlgn="ctr"/>
                      <a:r>
                        <a:rPr lang="en-US" sz="1200" u="none" strike="noStrike" dirty="0">
                          <a:effectLst/>
                        </a:rPr>
                        <a:t>SHOP BEHAVIOR-ANY AGREE: I BUY UNKNOWN BRANDS TO SAVE MONEY</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110</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33.6%</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577840122"/>
                  </a:ext>
                </a:extLst>
              </a:tr>
              <a:tr h="644418">
                <a:tc>
                  <a:txBody>
                    <a:bodyPr/>
                    <a:lstStyle/>
                    <a:p>
                      <a:pPr algn="l" fontAlgn="ctr"/>
                      <a:r>
                        <a:rPr lang="en-US" sz="1200" u="none" strike="noStrike">
                          <a:effectLst/>
                        </a:rPr>
                        <a:t>SHOP BEHAVIOR-ANY AGREE: WHEN IN THE STORE, I OFTEN BUY AN ITEM ON THE SPUR OF THE MOMENT</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116</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43.7%</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867421218"/>
                  </a:ext>
                </a:extLst>
              </a:tr>
              <a:tr h="644418">
                <a:tc>
                  <a:txBody>
                    <a:bodyPr/>
                    <a:lstStyle/>
                    <a:p>
                      <a:pPr algn="l" fontAlgn="ctr"/>
                      <a:r>
                        <a:rPr lang="en-US" sz="1200" u="none" strike="noStrike" dirty="0">
                          <a:effectLst/>
                        </a:rPr>
                        <a:t>SHOP BEHAVIOR-ANY AGREE: I LIKE TO CHANGE BRANDS OFTEN FOR THE SAKE OF VARIETY AND NOVELTY</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120</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22.5%</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146737204"/>
                  </a:ext>
                </a:extLst>
              </a:tr>
            </a:tbl>
          </a:graphicData>
        </a:graphic>
      </p:graphicFrame>
      <p:sp>
        <p:nvSpPr>
          <p:cNvPr id="6" name="Title 1">
            <a:extLst>
              <a:ext uri="{FF2B5EF4-FFF2-40B4-BE49-F238E27FC236}">
                <a16:creationId xmlns:a16="http://schemas.microsoft.com/office/drawing/2014/main" id="{BBCEB9DE-6210-49CC-B1F7-5D9F77C65D67}"/>
              </a:ext>
            </a:extLst>
          </p:cNvPr>
          <p:cNvSpPr txBox="1">
            <a:spLocks/>
          </p:cNvSpPr>
          <p:nvPr/>
        </p:nvSpPr>
        <p:spPr>
          <a:xfrm>
            <a:off x="838200" y="220234"/>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7" name="Rectangle: Rounded Corners 6">
            <a:extLst>
              <a:ext uri="{FF2B5EF4-FFF2-40B4-BE49-F238E27FC236}">
                <a16:creationId xmlns:a16="http://schemas.microsoft.com/office/drawing/2014/main" id="{4B436870-143A-4BEF-B555-1C72B7F9A203}"/>
              </a:ext>
            </a:extLst>
          </p:cNvPr>
          <p:cNvSpPr/>
          <p:nvPr/>
        </p:nvSpPr>
        <p:spPr>
          <a:xfrm>
            <a:off x="9280478" y="1637726"/>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Not brand loyal; saving money is more important.  They will change brands for the sake of variety. </a:t>
            </a:r>
          </a:p>
        </p:txBody>
      </p:sp>
    </p:spTree>
    <p:extLst>
      <p:ext uri="{BB962C8B-B14F-4D97-AF65-F5344CB8AC3E}">
        <p14:creationId xmlns:p14="http://schemas.microsoft.com/office/powerpoint/2010/main" val="1509268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22739C-C009-41C9-AB93-DFA35AE0D8F5}"/>
              </a:ext>
            </a:extLst>
          </p:cNvPr>
          <p:cNvPicPr>
            <a:picLocks noChangeAspect="1"/>
          </p:cNvPicPr>
          <p:nvPr/>
        </p:nvPicPr>
        <p:blipFill rotWithShape="1">
          <a:blip r:embed="rId2">
            <a:extLst>
              <a:ext uri="{28A0092B-C50C-407E-A947-70E740481C1C}">
                <a14:useLocalDpi xmlns:a14="http://schemas.microsoft.com/office/drawing/2010/main" val="0"/>
              </a:ext>
            </a:extLst>
          </a:blip>
          <a:srcRect t="28425" b="5248"/>
          <a:stretch/>
        </p:blipFill>
        <p:spPr>
          <a:xfrm>
            <a:off x="351049" y="1719897"/>
            <a:ext cx="9525000" cy="3872717"/>
          </a:xfrm>
          <a:prstGeom prst="rect">
            <a:avLst/>
          </a:prstGeom>
        </p:spPr>
      </p:pic>
      <p:sp>
        <p:nvSpPr>
          <p:cNvPr id="3" name="TextBox 2">
            <a:extLst>
              <a:ext uri="{FF2B5EF4-FFF2-40B4-BE49-F238E27FC236}">
                <a16:creationId xmlns:a16="http://schemas.microsoft.com/office/drawing/2014/main" id="{642B8A7A-460D-43C0-98AC-A68FBF09BA50}"/>
              </a:ext>
            </a:extLst>
          </p:cNvPr>
          <p:cNvSpPr txBox="1"/>
          <p:nvPr/>
        </p:nvSpPr>
        <p:spPr>
          <a:xfrm>
            <a:off x="507459" y="820535"/>
            <a:ext cx="5736336" cy="523220"/>
          </a:xfrm>
          <a:prstGeom prst="rect">
            <a:avLst/>
          </a:prstGeom>
          <a:noFill/>
        </p:spPr>
        <p:txBody>
          <a:bodyPr wrap="square" rtlCol="0">
            <a:spAutoFit/>
          </a:bodyPr>
          <a:lstStyle/>
          <a:p>
            <a:r>
              <a:rPr lang="en-US" sz="2800" dirty="0">
                <a:latin typeface="+mj-lt"/>
              </a:rPr>
              <a:t>Social Media Profile</a:t>
            </a:r>
          </a:p>
        </p:txBody>
      </p:sp>
      <p:sp>
        <p:nvSpPr>
          <p:cNvPr id="2" name="Slide Number Placeholder 1">
            <a:extLst>
              <a:ext uri="{FF2B5EF4-FFF2-40B4-BE49-F238E27FC236}">
                <a16:creationId xmlns:a16="http://schemas.microsoft.com/office/drawing/2014/main" id="{3BC57CB8-70C7-4396-A771-F54C9521200F}"/>
              </a:ext>
            </a:extLst>
          </p:cNvPr>
          <p:cNvSpPr>
            <a:spLocks noGrp="1"/>
          </p:cNvSpPr>
          <p:nvPr>
            <p:ph type="sldNum" sz="quarter" idx="12"/>
          </p:nvPr>
        </p:nvSpPr>
        <p:spPr/>
        <p:txBody>
          <a:bodyPr/>
          <a:lstStyle/>
          <a:p>
            <a:fld id="{201A55B1-A142-4705-B2D4-CE7F8029E9EB}" type="slidenum">
              <a:rPr lang="en-US" smtClean="0"/>
              <a:t>36</a:t>
            </a:fld>
            <a:endParaRPr lang="en-US"/>
          </a:p>
        </p:txBody>
      </p:sp>
      <p:sp>
        <p:nvSpPr>
          <p:cNvPr id="7" name="Title 1">
            <a:extLst>
              <a:ext uri="{FF2B5EF4-FFF2-40B4-BE49-F238E27FC236}">
                <a16:creationId xmlns:a16="http://schemas.microsoft.com/office/drawing/2014/main" id="{3605AD1C-D800-4496-9E82-8B5778AC75BD}"/>
              </a:ext>
            </a:extLst>
          </p:cNvPr>
          <p:cNvSpPr txBox="1">
            <a:spLocks/>
          </p:cNvSpPr>
          <p:nvPr/>
        </p:nvSpPr>
        <p:spPr>
          <a:xfrm>
            <a:off x="507459" y="293228"/>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8" name="Rectangle: Rounded Corners 7">
            <a:extLst>
              <a:ext uri="{FF2B5EF4-FFF2-40B4-BE49-F238E27FC236}">
                <a16:creationId xmlns:a16="http://schemas.microsoft.com/office/drawing/2014/main" id="{7FC07A37-B166-4CA8-B09B-954D6F57A4C9}"/>
              </a:ext>
            </a:extLst>
          </p:cNvPr>
          <p:cNvSpPr/>
          <p:nvPr/>
        </p:nvSpPr>
        <p:spPr>
          <a:xfrm>
            <a:off x="9231548" y="2930499"/>
            <a:ext cx="2538920" cy="2390772"/>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Extremely high percent check social media 3x or more a day; They are discussing they things they see online in person. </a:t>
            </a:r>
          </a:p>
        </p:txBody>
      </p:sp>
    </p:spTree>
    <p:extLst>
      <p:ext uri="{BB962C8B-B14F-4D97-AF65-F5344CB8AC3E}">
        <p14:creationId xmlns:p14="http://schemas.microsoft.com/office/powerpoint/2010/main" val="1262593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99EB42-B7F0-43C4-96D3-CD2EAC3AC9B8}"/>
              </a:ext>
            </a:extLst>
          </p:cNvPr>
          <p:cNvSpPr>
            <a:spLocks noGrp="1"/>
          </p:cNvSpPr>
          <p:nvPr>
            <p:ph type="title"/>
          </p:nvPr>
        </p:nvSpPr>
        <p:spPr>
          <a:xfrm>
            <a:off x="899563" y="507818"/>
            <a:ext cx="10515600" cy="1325563"/>
          </a:xfrm>
        </p:spPr>
        <p:txBody>
          <a:bodyPr>
            <a:normAutofit/>
          </a:bodyPr>
          <a:lstStyle/>
          <a:p>
            <a:r>
              <a:rPr lang="en-US" sz="2800" dirty="0"/>
              <a:t>Social Media</a:t>
            </a:r>
          </a:p>
        </p:txBody>
      </p:sp>
      <p:sp>
        <p:nvSpPr>
          <p:cNvPr id="5" name="Slide Number Placeholder 4">
            <a:extLst>
              <a:ext uri="{FF2B5EF4-FFF2-40B4-BE49-F238E27FC236}">
                <a16:creationId xmlns:a16="http://schemas.microsoft.com/office/drawing/2014/main" id="{301FA78C-0A61-454A-9EFC-F9C3452C8B68}"/>
              </a:ext>
            </a:extLst>
          </p:cNvPr>
          <p:cNvSpPr>
            <a:spLocks noGrp="1"/>
          </p:cNvSpPr>
          <p:nvPr>
            <p:ph type="sldNum" sz="quarter" idx="12"/>
          </p:nvPr>
        </p:nvSpPr>
        <p:spPr/>
        <p:txBody>
          <a:bodyPr/>
          <a:lstStyle/>
          <a:p>
            <a:fld id="{201A55B1-A142-4705-B2D4-CE7F8029E9EB}" type="slidenum">
              <a:rPr lang="en-US" smtClean="0"/>
              <a:t>37</a:t>
            </a:fld>
            <a:endParaRPr lang="en-US"/>
          </a:p>
        </p:txBody>
      </p:sp>
      <p:graphicFrame>
        <p:nvGraphicFramePr>
          <p:cNvPr id="3" name="Table 2">
            <a:extLst>
              <a:ext uri="{FF2B5EF4-FFF2-40B4-BE49-F238E27FC236}">
                <a16:creationId xmlns:a16="http://schemas.microsoft.com/office/drawing/2014/main" id="{F8580F9D-A31B-4387-B61C-2D7A538BF1D4}"/>
              </a:ext>
            </a:extLst>
          </p:cNvPr>
          <p:cNvGraphicFramePr>
            <a:graphicFrameLocks noGrp="1"/>
          </p:cNvGraphicFramePr>
          <p:nvPr>
            <p:extLst>
              <p:ext uri="{D42A27DB-BD31-4B8C-83A1-F6EECF244321}">
                <p14:modId xmlns:p14="http://schemas.microsoft.com/office/powerpoint/2010/main" val="4121981227"/>
              </p:ext>
            </p:extLst>
          </p:nvPr>
        </p:nvGraphicFramePr>
        <p:xfrm>
          <a:off x="899563" y="1431924"/>
          <a:ext cx="8297693" cy="4177023"/>
        </p:xfrm>
        <a:graphic>
          <a:graphicData uri="http://schemas.openxmlformats.org/drawingml/2006/table">
            <a:tbl>
              <a:tblPr>
                <a:tableStyleId>{5C22544A-7EE6-4342-B048-85BDC9FD1C3A}</a:tableStyleId>
              </a:tblPr>
              <a:tblGrid>
                <a:gridCol w="4122703">
                  <a:extLst>
                    <a:ext uri="{9D8B030D-6E8A-4147-A177-3AD203B41FA5}">
                      <a16:colId xmlns:a16="http://schemas.microsoft.com/office/drawing/2014/main" val="4288310284"/>
                    </a:ext>
                  </a:extLst>
                </a:gridCol>
                <a:gridCol w="2286546">
                  <a:extLst>
                    <a:ext uri="{9D8B030D-6E8A-4147-A177-3AD203B41FA5}">
                      <a16:colId xmlns:a16="http://schemas.microsoft.com/office/drawing/2014/main" val="845461109"/>
                    </a:ext>
                  </a:extLst>
                </a:gridCol>
                <a:gridCol w="1888444">
                  <a:extLst>
                    <a:ext uri="{9D8B030D-6E8A-4147-A177-3AD203B41FA5}">
                      <a16:colId xmlns:a16="http://schemas.microsoft.com/office/drawing/2014/main" val="3945754"/>
                    </a:ext>
                  </a:extLst>
                </a:gridCol>
              </a:tblGrid>
              <a:tr h="455638">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Spirit Drinkers 21-29</a:t>
                      </a:r>
                    </a:p>
                    <a:p>
                      <a:pPr algn="ctr" fontAlgn="b"/>
                      <a:r>
                        <a:rPr lang="en-US" sz="1200" b="1" u="none" strike="noStrike" dirty="0">
                          <a:effectLst/>
                        </a:rPr>
                        <a:t> Index</a:t>
                      </a:r>
                      <a:endParaRPr lang="en-US" sz="12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Spirit Drinkers 21-29 </a:t>
                      </a:r>
                    </a:p>
                    <a:p>
                      <a:pPr algn="ctr" fontAlgn="b"/>
                      <a:r>
                        <a:rPr lang="en-US" sz="1200" b="1" u="none" strike="noStrike" dirty="0">
                          <a:effectLst/>
                        </a:rPr>
                        <a:t>Vertical Percent</a:t>
                      </a:r>
                      <a:endParaRPr lang="en-US" sz="1200" b="1"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068718643"/>
                  </a:ext>
                </a:extLst>
              </a:tr>
              <a:tr h="886535">
                <a:tc>
                  <a:txBody>
                    <a:bodyPr/>
                    <a:lstStyle/>
                    <a:p>
                      <a:pPr algn="l" fontAlgn="ctr"/>
                      <a:r>
                        <a:rPr lang="en-US" sz="1200" u="none" strike="noStrike" dirty="0">
                          <a:effectLst/>
                        </a:rPr>
                        <a:t>ATTITUDES (SOCIAL MEDIA) - AGREE A LOT: I TALK ABOUT THINGS I SEE ON SOCIAL MEDIA/ NETWORKING WEBSITES IN FACE-TO-FACE CONVERSATIONS</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198</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28.8%</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904026945"/>
                  </a:ext>
                </a:extLst>
              </a:tr>
              <a:tr h="886535">
                <a:tc>
                  <a:txBody>
                    <a:bodyPr/>
                    <a:lstStyle/>
                    <a:p>
                      <a:pPr algn="l" fontAlgn="ctr"/>
                      <a:r>
                        <a:rPr lang="en-US" sz="1200" u="none" strike="noStrike">
                          <a:effectLst/>
                        </a:rPr>
                        <a:t>ATTITUDES (SOCIAL MEDIA) - AGREE A LOT: I LIKE TO FOLLOW MY FAVORITE BRANDS OR COMPANIES ON SOCIAL MEDIA/ NETWORKING WEBSITES</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243</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15.2%</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523161316"/>
                  </a:ext>
                </a:extLst>
              </a:tr>
              <a:tr h="1061780">
                <a:tc>
                  <a:txBody>
                    <a:bodyPr/>
                    <a:lstStyle/>
                    <a:p>
                      <a:pPr algn="l" fontAlgn="ctr"/>
                      <a:r>
                        <a:rPr lang="en-US" sz="1200" u="none" strike="noStrike">
                          <a:effectLst/>
                        </a:rPr>
                        <a:t>ATTITUDES (SOCIAL MEDIA) - AGREE A LOT: I WOULD RATHER READ OTHER PEOPLE'S COMMENTS ON SOCIAL MEDIA/ NETWORKING WEBSITES THAN POST MY OWN</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141</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19.1%</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4288218076"/>
                  </a:ext>
                </a:extLst>
              </a:tr>
              <a:tr h="886535">
                <a:tc>
                  <a:txBody>
                    <a:bodyPr/>
                    <a:lstStyle/>
                    <a:p>
                      <a:pPr algn="l" fontAlgn="ctr"/>
                      <a:r>
                        <a:rPr lang="en-US" sz="1200" u="none" strike="noStrike" dirty="0">
                          <a:effectLst/>
                        </a:rPr>
                        <a:t>ATTITUDES (SOCIAL MEDIA) - AGREE A LOT: I PAY ATTENTION TO RATINGS AND REVIEWS POSTED ONLINE BY OTHER CONSUMERS</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182</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16.0%</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229419503"/>
                  </a:ext>
                </a:extLst>
              </a:tr>
            </a:tbl>
          </a:graphicData>
        </a:graphic>
      </p:graphicFrame>
      <p:sp>
        <p:nvSpPr>
          <p:cNvPr id="6" name="Title 1">
            <a:extLst>
              <a:ext uri="{FF2B5EF4-FFF2-40B4-BE49-F238E27FC236}">
                <a16:creationId xmlns:a16="http://schemas.microsoft.com/office/drawing/2014/main" id="{C485B32A-F86C-43AB-8B83-8DDE5F246F31}"/>
              </a:ext>
            </a:extLst>
          </p:cNvPr>
          <p:cNvSpPr txBox="1">
            <a:spLocks/>
          </p:cNvSpPr>
          <p:nvPr/>
        </p:nvSpPr>
        <p:spPr>
          <a:xfrm>
            <a:off x="899563" y="255438"/>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7" name="Rectangle: Rounded Corners 6">
            <a:extLst>
              <a:ext uri="{FF2B5EF4-FFF2-40B4-BE49-F238E27FC236}">
                <a16:creationId xmlns:a16="http://schemas.microsoft.com/office/drawing/2014/main" id="{DAC91EE8-0CF8-4AFC-91A6-6D15FE5A7223}"/>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Not as engaging as Primary Audience; prefer to observe rather than engage.</a:t>
            </a:r>
          </a:p>
        </p:txBody>
      </p:sp>
    </p:spTree>
    <p:extLst>
      <p:ext uri="{BB962C8B-B14F-4D97-AF65-F5344CB8AC3E}">
        <p14:creationId xmlns:p14="http://schemas.microsoft.com/office/powerpoint/2010/main" val="2160472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33444F-0440-4A62-998C-AA1B77CC2872}"/>
              </a:ext>
            </a:extLst>
          </p:cNvPr>
          <p:cNvPicPr>
            <a:picLocks noChangeAspect="1"/>
          </p:cNvPicPr>
          <p:nvPr/>
        </p:nvPicPr>
        <p:blipFill rotWithShape="1">
          <a:blip r:embed="rId2">
            <a:extLst>
              <a:ext uri="{28A0092B-C50C-407E-A947-70E740481C1C}">
                <a14:useLocalDpi xmlns:a14="http://schemas.microsoft.com/office/drawing/2010/main" val="0"/>
              </a:ext>
            </a:extLst>
          </a:blip>
          <a:srcRect l="25873" t="50662" b="6514"/>
          <a:stretch/>
        </p:blipFill>
        <p:spPr>
          <a:xfrm>
            <a:off x="2178679" y="3689131"/>
            <a:ext cx="7173160" cy="2598312"/>
          </a:xfrm>
          <a:prstGeom prst="rect">
            <a:avLst/>
          </a:prstGeom>
        </p:spPr>
      </p:pic>
      <p:sp>
        <p:nvSpPr>
          <p:cNvPr id="3" name="TextBox 2">
            <a:extLst>
              <a:ext uri="{FF2B5EF4-FFF2-40B4-BE49-F238E27FC236}">
                <a16:creationId xmlns:a16="http://schemas.microsoft.com/office/drawing/2014/main" id="{7EC8B791-67BF-4018-81C0-1D71DB7E447B}"/>
              </a:ext>
            </a:extLst>
          </p:cNvPr>
          <p:cNvSpPr txBox="1"/>
          <p:nvPr/>
        </p:nvSpPr>
        <p:spPr>
          <a:xfrm>
            <a:off x="170177" y="1839824"/>
            <a:ext cx="2367657" cy="1600438"/>
          </a:xfrm>
          <a:prstGeom prst="rect">
            <a:avLst/>
          </a:prstGeom>
          <a:noFill/>
        </p:spPr>
        <p:txBody>
          <a:bodyPr wrap="square" rtlCol="0">
            <a:spAutoFit/>
          </a:bodyPr>
          <a:lstStyle/>
          <a:p>
            <a:pPr algn="ctr"/>
            <a:r>
              <a:rPr lang="en-US" sz="1400" b="1" dirty="0"/>
              <a:t>Mobirati</a:t>
            </a:r>
            <a:r>
              <a:rPr lang="en-US" sz="1400" dirty="0"/>
              <a:t> </a:t>
            </a:r>
          </a:p>
          <a:p>
            <a:pPr algn="ctr"/>
            <a:r>
              <a:rPr lang="en-US" sz="1400" dirty="0"/>
              <a:t>Represent the mobile generation; grew up with cell phones and can’t imagine life without them; cell phone are a central part of their everyday life.  </a:t>
            </a:r>
          </a:p>
        </p:txBody>
      </p:sp>
      <p:sp>
        <p:nvSpPr>
          <p:cNvPr id="4" name="TextBox 3">
            <a:extLst>
              <a:ext uri="{FF2B5EF4-FFF2-40B4-BE49-F238E27FC236}">
                <a16:creationId xmlns:a16="http://schemas.microsoft.com/office/drawing/2014/main" id="{33B09EB3-7B4A-4631-9711-71816BFE759D}"/>
              </a:ext>
            </a:extLst>
          </p:cNvPr>
          <p:cNvSpPr txBox="1"/>
          <p:nvPr/>
        </p:nvSpPr>
        <p:spPr>
          <a:xfrm>
            <a:off x="2724550" y="1828717"/>
            <a:ext cx="2222641" cy="1600438"/>
          </a:xfrm>
          <a:prstGeom prst="rect">
            <a:avLst/>
          </a:prstGeom>
          <a:noFill/>
        </p:spPr>
        <p:txBody>
          <a:bodyPr wrap="square" rtlCol="0">
            <a:spAutoFit/>
          </a:bodyPr>
          <a:lstStyle/>
          <a:p>
            <a:pPr algn="ctr"/>
            <a:r>
              <a:rPr lang="en-US" sz="1400" b="1" dirty="0"/>
              <a:t>Social Connectors</a:t>
            </a:r>
            <a:r>
              <a:rPr lang="en-US" sz="1400" dirty="0"/>
              <a:t> Communication is central in their lives; cell phones allow them to keep up to date with friends and social events and serve as the bridge to their social world. </a:t>
            </a:r>
          </a:p>
        </p:txBody>
      </p:sp>
      <p:sp>
        <p:nvSpPr>
          <p:cNvPr id="5" name="TextBox 4">
            <a:extLst>
              <a:ext uri="{FF2B5EF4-FFF2-40B4-BE49-F238E27FC236}">
                <a16:creationId xmlns:a16="http://schemas.microsoft.com/office/drawing/2014/main" id="{8DDEADBB-6F30-41F3-95CE-BF170573D305}"/>
              </a:ext>
            </a:extLst>
          </p:cNvPr>
          <p:cNvSpPr txBox="1"/>
          <p:nvPr/>
        </p:nvSpPr>
        <p:spPr>
          <a:xfrm>
            <a:off x="507459" y="731656"/>
            <a:ext cx="5736336" cy="523220"/>
          </a:xfrm>
          <a:prstGeom prst="rect">
            <a:avLst/>
          </a:prstGeom>
          <a:noFill/>
        </p:spPr>
        <p:txBody>
          <a:bodyPr wrap="square" rtlCol="0">
            <a:spAutoFit/>
          </a:bodyPr>
          <a:lstStyle/>
          <a:p>
            <a:r>
              <a:rPr lang="en-US" sz="2800" dirty="0">
                <a:latin typeface="+mj-lt"/>
              </a:rPr>
              <a:t>Digital Activity</a:t>
            </a:r>
          </a:p>
        </p:txBody>
      </p:sp>
      <p:sp>
        <p:nvSpPr>
          <p:cNvPr id="6" name="Slide Number Placeholder 5">
            <a:extLst>
              <a:ext uri="{FF2B5EF4-FFF2-40B4-BE49-F238E27FC236}">
                <a16:creationId xmlns:a16="http://schemas.microsoft.com/office/drawing/2014/main" id="{CB6390D6-10CC-42D2-B550-B22C3AA6F6BD}"/>
              </a:ext>
            </a:extLst>
          </p:cNvPr>
          <p:cNvSpPr>
            <a:spLocks noGrp="1"/>
          </p:cNvSpPr>
          <p:nvPr>
            <p:ph type="sldNum" sz="quarter" idx="12"/>
          </p:nvPr>
        </p:nvSpPr>
        <p:spPr/>
        <p:txBody>
          <a:bodyPr/>
          <a:lstStyle/>
          <a:p>
            <a:fld id="{201A55B1-A142-4705-B2D4-CE7F8029E9EB}" type="slidenum">
              <a:rPr lang="en-US" smtClean="0"/>
              <a:t>38</a:t>
            </a:fld>
            <a:endParaRPr lang="en-US"/>
          </a:p>
        </p:txBody>
      </p:sp>
      <p:pic>
        <p:nvPicPr>
          <p:cNvPr id="8" name="Picture 7">
            <a:extLst>
              <a:ext uri="{FF2B5EF4-FFF2-40B4-BE49-F238E27FC236}">
                <a16:creationId xmlns:a16="http://schemas.microsoft.com/office/drawing/2014/main" id="{6EB8F2CE-5FAF-4BE4-918F-CC7A722D04F8}"/>
              </a:ext>
            </a:extLst>
          </p:cNvPr>
          <p:cNvPicPr>
            <a:picLocks noChangeAspect="1"/>
          </p:cNvPicPr>
          <p:nvPr/>
        </p:nvPicPr>
        <p:blipFill rotWithShape="1">
          <a:blip r:embed="rId2">
            <a:extLst>
              <a:ext uri="{28A0092B-C50C-407E-A947-70E740481C1C}">
                <a14:useLocalDpi xmlns:a14="http://schemas.microsoft.com/office/drawing/2010/main" val="0"/>
              </a:ext>
            </a:extLst>
          </a:blip>
          <a:srcRect l="65522" t="22428" b="49705"/>
          <a:stretch/>
        </p:blipFill>
        <p:spPr>
          <a:xfrm>
            <a:off x="5765259" y="942065"/>
            <a:ext cx="5139065" cy="2604369"/>
          </a:xfrm>
          <a:prstGeom prst="rect">
            <a:avLst/>
          </a:prstGeom>
        </p:spPr>
      </p:pic>
      <p:sp>
        <p:nvSpPr>
          <p:cNvPr id="9" name="Title 1">
            <a:extLst>
              <a:ext uri="{FF2B5EF4-FFF2-40B4-BE49-F238E27FC236}">
                <a16:creationId xmlns:a16="http://schemas.microsoft.com/office/drawing/2014/main" id="{6FF7A190-10BF-4F99-97F8-6175D15541AB}"/>
              </a:ext>
            </a:extLst>
          </p:cNvPr>
          <p:cNvSpPr txBox="1">
            <a:spLocks/>
          </p:cNvSpPr>
          <p:nvPr/>
        </p:nvSpPr>
        <p:spPr>
          <a:xfrm>
            <a:off x="507459" y="216281"/>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Tree>
    <p:extLst>
      <p:ext uri="{BB962C8B-B14F-4D97-AF65-F5344CB8AC3E}">
        <p14:creationId xmlns:p14="http://schemas.microsoft.com/office/powerpoint/2010/main" val="474403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34299-56E1-43E9-B788-BEB8AA20FA9F}"/>
              </a:ext>
            </a:extLst>
          </p:cNvPr>
          <p:cNvPicPr>
            <a:picLocks noChangeAspect="1"/>
          </p:cNvPicPr>
          <p:nvPr/>
        </p:nvPicPr>
        <p:blipFill rotWithShape="1">
          <a:blip r:embed="rId2">
            <a:extLst>
              <a:ext uri="{28A0092B-C50C-407E-A947-70E740481C1C}">
                <a14:useLocalDpi xmlns:a14="http://schemas.microsoft.com/office/drawing/2010/main" val="0"/>
              </a:ext>
            </a:extLst>
          </a:blip>
          <a:srcRect t="27296" b="4920"/>
          <a:stretch/>
        </p:blipFill>
        <p:spPr>
          <a:xfrm>
            <a:off x="973836" y="1944806"/>
            <a:ext cx="9525000" cy="3957851"/>
          </a:xfrm>
          <a:prstGeom prst="rect">
            <a:avLst/>
          </a:prstGeom>
        </p:spPr>
      </p:pic>
      <p:sp>
        <p:nvSpPr>
          <p:cNvPr id="4" name="TextBox 3">
            <a:extLst>
              <a:ext uri="{FF2B5EF4-FFF2-40B4-BE49-F238E27FC236}">
                <a16:creationId xmlns:a16="http://schemas.microsoft.com/office/drawing/2014/main" id="{03B4185D-CE35-421B-B367-1BF0B1572B58}"/>
              </a:ext>
            </a:extLst>
          </p:cNvPr>
          <p:cNvSpPr txBox="1"/>
          <p:nvPr/>
        </p:nvSpPr>
        <p:spPr>
          <a:xfrm>
            <a:off x="507459" y="668157"/>
            <a:ext cx="8040624" cy="523220"/>
          </a:xfrm>
          <a:prstGeom prst="rect">
            <a:avLst/>
          </a:prstGeom>
          <a:noFill/>
        </p:spPr>
        <p:txBody>
          <a:bodyPr wrap="square" rtlCol="0">
            <a:spAutoFit/>
          </a:bodyPr>
          <a:lstStyle/>
          <a:p>
            <a:r>
              <a:rPr lang="en-US" sz="2800" dirty="0">
                <a:latin typeface="+mj-lt"/>
              </a:rPr>
              <a:t>Technology Adaptation </a:t>
            </a:r>
          </a:p>
        </p:txBody>
      </p:sp>
      <p:sp>
        <p:nvSpPr>
          <p:cNvPr id="2" name="Slide Number Placeholder 1">
            <a:extLst>
              <a:ext uri="{FF2B5EF4-FFF2-40B4-BE49-F238E27FC236}">
                <a16:creationId xmlns:a16="http://schemas.microsoft.com/office/drawing/2014/main" id="{9CDB8F35-549B-491D-8E74-4450FCF918B7}"/>
              </a:ext>
            </a:extLst>
          </p:cNvPr>
          <p:cNvSpPr>
            <a:spLocks noGrp="1"/>
          </p:cNvSpPr>
          <p:nvPr>
            <p:ph type="sldNum" sz="quarter" idx="12"/>
          </p:nvPr>
        </p:nvSpPr>
        <p:spPr/>
        <p:txBody>
          <a:bodyPr/>
          <a:lstStyle/>
          <a:p>
            <a:fld id="{201A55B1-A142-4705-B2D4-CE7F8029E9EB}" type="slidenum">
              <a:rPr lang="en-US" smtClean="0"/>
              <a:t>39</a:t>
            </a:fld>
            <a:endParaRPr lang="en-US"/>
          </a:p>
        </p:txBody>
      </p:sp>
      <p:sp>
        <p:nvSpPr>
          <p:cNvPr id="6" name="Title 1">
            <a:extLst>
              <a:ext uri="{FF2B5EF4-FFF2-40B4-BE49-F238E27FC236}">
                <a16:creationId xmlns:a16="http://schemas.microsoft.com/office/drawing/2014/main" id="{E82407F9-962B-421E-9E58-CD154623AC59}"/>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7" name="Rectangle: Rounded Corners 6">
            <a:extLst>
              <a:ext uri="{FF2B5EF4-FFF2-40B4-BE49-F238E27FC236}">
                <a16:creationId xmlns:a16="http://schemas.microsoft.com/office/drawing/2014/main" id="{C64BAF61-68A3-419E-8A73-E00E1BA453C7}"/>
              </a:ext>
            </a:extLst>
          </p:cNvPr>
          <p:cNvSpPr/>
          <p:nvPr/>
        </p:nvSpPr>
        <p:spPr>
          <a:xfrm>
            <a:off x="4933545" y="4455268"/>
            <a:ext cx="5582055" cy="860171"/>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Almost 50% are Wizards meaning they cannot live without the internet.  </a:t>
            </a:r>
          </a:p>
        </p:txBody>
      </p:sp>
    </p:spTree>
    <p:extLst>
      <p:ext uri="{BB962C8B-B14F-4D97-AF65-F5344CB8AC3E}">
        <p14:creationId xmlns:p14="http://schemas.microsoft.com/office/powerpoint/2010/main" val="3178079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69DB9-8D1F-403F-B5A5-50E7FF4F5641}"/>
              </a:ext>
            </a:extLst>
          </p:cNvPr>
          <p:cNvSpPr txBox="1"/>
          <p:nvPr/>
        </p:nvSpPr>
        <p:spPr>
          <a:xfrm>
            <a:off x="400050" y="978318"/>
            <a:ext cx="6671959" cy="2554545"/>
          </a:xfrm>
          <a:prstGeom prst="rect">
            <a:avLst/>
          </a:prstGeom>
          <a:noFill/>
        </p:spPr>
        <p:txBody>
          <a:bodyPr wrap="square" rtlCol="0">
            <a:spAutoFit/>
          </a:bodyPr>
          <a:lstStyle/>
          <a:p>
            <a:r>
              <a:rPr lang="en-US" sz="1600" dirty="0"/>
              <a:t>Most favorable target within this segment is the group who drink at home and buy spirits from VA ABC. We were looking for differences in demographics, shopping and personality behaviors to better target the messaging.  </a:t>
            </a:r>
          </a:p>
          <a:p>
            <a:endParaRPr lang="en-US" sz="1600" dirty="0"/>
          </a:p>
          <a:p>
            <a:r>
              <a:rPr lang="en-US" sz="1600" dirty="0"/>
              <a:t>There are some differences in age demographics.  Younger age groups 22—34 are more likely to drink at home.  Some of this may be due to their preferred activities and not as much disposable income </a:t>
            </a:r>
          </a:p>
          <a:p>
            <a:endParaRPr lang="en-US" sz="1600" dirty="0"/>
          </a:p>
          <a:p>
            <a:r>
              <a:rPr lang="en-US" sz="1600" dirty="0"/>
              <a:t>While the demographics of these two were different the Shopping Attitudes and insights were very similar </a:t>
            </a:r>
          </a:p>
        </p:txBody>
      </p:sp>
      <p:graphicFrame>
        <p:nvGraphicFramePr>
          <p:cNvPr id="6" name="Chart 5">
            <a:extLst>
              <a:ext uri="{FF2B5EF4-FFF2-40B4-BE49-F238E27FC236}">
                <a16:creationId xmlns:a16="http://schemas.microsoft.com/office/drawing/2014/main" id="{065676F4-A37B-4E86-A8E1-06AC714D49CE}"/>
              </a:ext>
            </a:extLst>
          </p:cNvPr>
          <p:cNvGraphicFramePr/>
          <p:nvPr>
            <p:extLst>
              <p:ext uri="{D42A27DB-BD31-4B8C-83A1-F6EECF244321}">
                <p14:modId xmlns:p14="http://schemas.microsoft.com/office/powerpoint/2010/main" val="1957874989"/>
              </p:ext>
            </p:extLst>
          </p:nvPr>
        </p:nvGraphicFramePr>
        <p:xfrm>
          <a:off x="7149831" y="469983"/>
          <a:ext cx="4124526" cy="405337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772A6FF-FD85-4B62-A5E5-588DB26D270A}"/>
              </a:ext>
            </a:extLst>
          </p:cNvPr>
          <p:cNvSpPr txBox="1"/>
          <p:nvPr/>
        </p:nvSpPr>
        <p:spPr>
          <a:xfrm>
            <a:off x="8124782" y="4523362"/>
            <a:ext cx="2468639" cy="500137"/>
          </a:xfrm>
          <a:prstGeom prst="rect">
            <a:avLst/>
          </a:prstGeom>
          <a:noFill/>
        </p:spPr>
        <p:txBody>
          <a:bodyPr wrap="square" rtlCol="0">
            <a:spAutoFit/>
          </a:bodyPr>
          <a:lstStyle/>
          <a:p>
            <a:pPr algn="ctr"/>
            <a:r>
              <a:rPr lang="en-US" sz="1600" i="1" dirty="0"/>
              <a:t>* </a:t>
            </a:r>
            <a:r>
              <a:rPr lang="en-US" sz="1000" i="1" dirty="0"/>
              <a:t>Indicates sample size was too small and data may not be stable</a:t>
            </a:r>
          </a:p>
        </p:txBody>
      </p:sp>
      <p:graphicFrame>
        <p:nvGraphicFramePr>
          <p:cNvPr id="11" name="Chart 10">
            <a:extLst>
              <a:ext uri="{FF2B5EF4-FFF2-40B4-BE49-F238E27FC236}">
                <a16:creationId xmlns:a16="http://schemas.microsoft.com/office/drawing/2014/main" id="{4B565241-9AE5-49ED-A47B-463948A4F805}"/>
              </a:ext>
            </a:extLst>
          </p:cNvPr>
          <p:cNvGraphicFramePr/>
          <p:nvPr>
            <p:extLst>
              <p:ext uri="{D42A27DB-BD31-4B8C-83A1-F6EECF244321}">
                <p14:modId xmlns:p14="http://schemas.microsoft.com/office/powerpoint/2010/main" val="2110998490"/>
              </p:ext>
            </p:extLst>
          </p:nvPr>
        </p:nvGraphicFramePr>
        <p:xfrm>
          <a:off x="400050" y="3846840"/>
          <a:ext cx="4941177" cy="235331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D34A7E5C-055A-4B7F-8F81-4BE88C29D578}"/>
              </a:ext>
            </a:extLst>
          </p:cNvPr>
          <p:cNvSpPr txBox="1"/>
          <p:nvPr/>
        </p:nvSpPr>
        <p:spPr>
          <a:xfrm>
            <a:off x="5529519" y="5326413"/>
            <a:ext cx="2406971" cy="553998"/>
          </a:xfrm>
          <a:prstGeom prst="rect">
            <a:avLst/>
          </a:prstGeom>
          <a:noFill/>
        </p:spPr>
        <p:txBody>
          <a:bodyPr wrap="square" rtlCol="0">
            <a:spAutoFit/>
          </a:bodyPr>
          <a:lstStyle/>
          <a:p>
            <a:r>
              <a:rPr lang="en-US" sz="1000" i="1" dirty="0"/>
              <a:t>Note that a high percentage of 21-29 have a high HHI – This is due to living with their parents.  </a:t>
            </a:r>
          </a:p>
        </p:txBody>
      </p:sp>
      <p:sp>
        <p:nvSpPr>
          <p:cNvPr id="4" name="Slide Number Placeholder 3">
            <a:extLst>
              <a:ext uri="{FF2B5EF4-FFF2-40B4-BE49-F238E27FC236}">
                <a16:creationId xmlns:a16="http://schemas.microsoft.com/office/drawing/2014/main" id="{7F402110-19B1-43A5-B082-D11ECF49A539}"/>
              </a:ext>
            </a:extLst>
          </p:cNvPr>
          <p:cNvSpPr>
            <a:spLocks noGrp="1"/>
          </p:cNvSpPr>
          <p:nvPr>
            <p:ph type="sldNum" sz="quarter" idx="12"/>
          </p:nvPr>
        </p:nvSpPr>
        <p:spPr/>
        <p:txBody>
          <a:bodyPr/>
          <a:lstStyle/>
          <a:p>
            <a:fld id="{201A55B1-A142-4705-B2D4-CE7F8029E9EB}" type="slidenum">
              <a:rPr lang="en-US" smtClean="0"/>
              <a:t>4</a:t>
            </a:fld>
            <a:endParaRPr lang="en-US"/>
          </a:p>
        </p:txBody>
      </p:sp>
      <p:sp>
        <p:nvSpPr>
          <p:cNvPr id="13" name="Title 1">
            <a:extLst>
              <a:ext uri="{FF2B5EF4-FFF2-40B4-BE49-F238E27FC236}">
                <a16:creationId xmlns:a16="http://schemas.microsoft.com/office/drawing/2014/main" id="{59D4A9D9-50E3-4797-8925-9E5E9F6BA645}"/>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Findings</a:t>
            </a:r>
          </a:p>
        </p:txBody>
      </p:sp>
    </p:spTree>
    <p:extLst>
      <p:ext uri="{BB962C8B-B14F-4D97-AF65-F5344CB8AC3E}">
        <p14:creationId xmlns:p14="http://schemas.microsoft.com/office/powerpoint/2010/main" val="3347486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183F97-442C-48AD-8B3C-3268C7188002}"/>
              </a:ext>
            </a:extLst>
          </p:cNvPr>
          <p:cNvPicPr>
            <a:picLocks noChangeAspect="1"/>
          </p:cNvPicPr>
          <p:nvPr/>
        </p:nvPicPr>
        <p:blipFill rotWithShape="1">
          <a:blip r:embed="rId2">
            <a:extLst>
              <a:ext uri="{28A0092B-C50C-407E-A947-70E740481C1C}">
                <a14:useLocalDpi xmlns:a14="http://schemas.microsoft.com/office/drawing/2010/main" val="0"/>
              </a:ext>
            </a:extLst>
          </a:blip>
          <a:srcRect t="26666" b="3056"/>
          <a:stretch/>
        </p:blipFill>
        <p:spPr>
          <a:xfrm>
            <a:off x="457200" y="1588225"/>
            <a:ext cx="9101579" cy="4103419"/>
          </a:xfrm>
          <a:prstGeom prst="rect">
            <a:avLst/>
          </a:prstGeom>
        </p:spPr>
      </p:pic>
      <p:cxnSp>
        <p:nvCxnSpPr>
          <p:cNvPr id="7" name="Straight Arrow Connector 6">
            <a:extLst>
              <a:ext uri="{FF2B5EF4-FFF2-40B4-BE49-F238E27FC236}">
                <a16:creationId xmlns:a16="http://schemas.microsoft.com/office/drawing/2014/main" id="{DC9B22E1-85E7-4CEE-BAEC-EA0461F65F80}"/>
              </a:ext>
            </a:extLst>
          </p:cNvPr>
          <p:cNvCxnSpPr/>
          <p:nvPr/>
        </p:nvCxnSpPr>
        <p:spPr>
          <a:xfrm flipV="1">
            <a:off x="3809435" y="2202290"/>
            <a:ext cx="0" cy="1487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68B1BA5B-4B8F-4EB5-ABE4-736FC7668311}"/>
              </a:ext>
            </a:extLst>
          </p:cNvPr>
          <p:cNvCxnSpPr/>
          <p:nvPr/>
        </p:nvCxnSpPr>
        <p:spPr>
          <a:xfrm flipV="1">
            <a:off x="9114463" y="2775880"/>
            <a:ext cx="0" cy="1487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D3688E62-E0BB-456C-A99C-A37B0E475CED}"/>
              </a:ext>
            </a:extLst>
          </p:cNvPr>
          <p:cNvCxnSpPr/>
          <p:nvPr/>
        </p:nvCxnSpPr>
        <p:spPr>
          <a:xfrm flipV="1">
            <a:off x="8338637" y="2115312"/>
            <a:ext cx="0" cy="1487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a:extLst>
              <a:ext uri="{FF2B5EF4-FFF2-40B4-BE49-F238E27FC236}">
                <a16:creationId xmlns:a16="http://schemas.microsoft.com/office/drawing/2014/main" id="{DF12641F-EC11-45ED-9D16-05F991D83FB7}"/>
              </a:ext>
            </a:extLst>
          </p:cNvPr>
          <p:cNvSpPr>
            <a:spLocks noGrp="1"/>
          </p:cNvSpPr>
          <p:nvPr>
            <p:ph type="sldNum" sz="quarter" idx="12"/>
          </p:nvPr>
        </p:nvSpPr>
        <p:spPr/>
        <p:txBody>
          <a:bodyPr/>
          <a:lstStyle/>
          <a:p>
            <a:fld id="{201A55B1-A142-4705-B2D4-CE7F8029E9EB}" type="slidenum">
              <a:rPr lang="en-US" smtClean="0"/>
              <a:t>40</a:t>
            </a:fld>
            <a:endParaRPr lang="en-US"/>
          </a:p>
        </p:txBody>
      </p:sp>
      <p:pic>
        <p:nvPicPr>
          <p:cNvPr id="5" name="Picture 4">
            <a:extLst>
              <a:ext uri="{FF2B5EF4-FFF2-40B4-BE49-F238E27FC236}">
                <a16:creationId xmlns:a16="http://schemas.microsoft.com/office/drawing/2014/main" id="{35E35F71-C3A6-493C-9F1E-20C29BBD4477}"/>
              </a:ext>
            </a:extLst>
          </p:cNvPr>
          <p:cNvPicPr>
            <a:picLocks noChangeAspect="1"/>
          </p:cNvPicPr>
          <p:nvPr/>
        </p:nvPicPr>
        <p:blipFill>
          <a:blip r:embed="rId3"/>
          <a:stretch>
            <a:fillRect/>
          </a:stretch>
        </p:blipFill>
        <p:spPr>
          <a:xfrm>
            <a:off x="1030108" y="5186396"/>
            <a:ext cx="8528672" cy="505248"/>
          </a:xfrm>
          <a:prstGeom prst="rect">
            <a:avLst/>
          </a:prstGeom>
        </p:spPr>
      </p:pic>
      <p:sp>
        <p:nvSpPr>
          <p:cNvPr id="6" name="Rectangle 5">
            <a:extLst>
              <a:ext uri="{FF2B5EF4-FFF2-40B4-BE49-F238E27FC236}">
                <a16:creationId xmlns:a16="http://schemas.microsoft.com/office/drawing/2014/main" id="{F31023C0-FC6D-4530-BD07-DAF5E045BC42}"/>
              </a:ext>
            </a:extLst>
          </p:cNvPr>
          <p:cNvSpPr/>
          <p:nvPr/>
        </p:nvSpPr>
        <p:spPr>
          <a:xfrm>
            <a:off x="592301" y="673879"/>
            <a:ext cx="6926122" cy="523220"/>
          </a:xfrm>
          <a:prstGeom prst="rect">
            <a:avLst/>
          </a:prstGeom>
        </p:spPr>
        <p:txBody>
          <a:bodyPr wrap="square">
            <a:spAutoFit/>
          </a:bodyPr>
          <a:lstStyle/>
          <a:p>
            <a:r>
              <a:rPr lang="en-US" sz="2800" dirty="0">
                <a:latin typeface="+mj-lt"/>
              </a:rPr>
              <a:t>How Do We Reach Them?</a:t>
            </a:r>
          </a:p>
        </p:txBody>
      </p:sp>
      <p:sp>
        <p:nvSpPr>
          <p:cNvPr id="11" name="Title 1">
            <a:extLst>
              <a:ext uri="{FF2B5EF4-FFF2-40B4-BE49-F238E27FC236}">
                <a16:creationId xmlns:a16="http://schemas.microsoft.com/office/drawing/2014/main" id="{DFB68F6F-018F-4B67-B2D0-0DB8EC3E90D5}"/>
              </a:ext>
            </a:extLst>
          </p:cNvPr>
          <p:cNvSpPr txBox="1">
            <a:spLocks/>
          </p:cNvSpPr>
          <p:nvPr/>
        </p:nvSpPr>
        <p:spPr>
          <a:xfrm>
            <a:off x="592301" y="10550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12" name="Rectangle: Rounded Corners 11">
            <a:extLst>
              <a:ext uri="{FF2B5EF4-FFF2-40B4-BE49-F238E27FC236}">
                <a16:creationId xmlns:a16="http://schemas.microsoft.com/office/drawing/2014/main" id="{1DB4FCE9-004E-433A-8181-E83E03EB688E}"/>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More time on mobile phone than any other device so any messaging needs to be formatted for mobile. Also very high percent and time for streaming media. </a:t>
            </a:r>
          </a:p>
        </p:txBody>
      </p:sp>
    </p:spTree>
    <p:extLst>
      <p:ext uri="{BB962C8B-B14F-4D97-AF65-F5344CB8AC3E}">
        <p14:creationId xmlns:p14="http://schemas.microsoft.com/office/powerpoint/2010/main" val="380271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FCB47-F1B5-4583-82AB-A87FFA9F67DC}"/>
              </a:ext>
            </a:extLst>
          </p:cNvPr>
          <p:cNvPicPr>
            <a:picLocks noChangeAspect="1"/>
          </p:cNvPicPr>
          <p:nvPr/>
        </p:nvPicPr>
        <p:blipFill rotWithShape="1">
          <a:blip r:embed="rId2">
            <a:extLst>
              <a:ext uri="{28A0092B-C50C-407E-A947-70E740481C1C}">
                <a14:useLocalDpi xmlns:a14="http://schemas.microsoft.com/office/drawing/2010/main" val="0"/>
              </a:ext>
            </a:extLst>
          </a:blip>
          <a:srcRect t="28609" b="4488"/>
          <a:stretch/>
        </p:blipFill>
        <p:spPr>
          <a:xfrm>
            <a:off x="320866" y="1519591"/>
            <a:ext cx="9525000" cy="3995601"/>
          </a:xfrm>
          <a:prstGeom prst="rect">
            <a:avLst/>
          </a:prstGeom>
        </p:spPr>
      </p:pic>
      <p:sp>
        <p:nvSpPr>
          <p:cNvPr id="3" name="TextBox 2">
            <a:extLst>
              <a:ext uri="{FF2B5EF4-FFF2-40B4-BE49-F238E27FC236}">
                <a16:creationId xmlns:a16="http://schemas.microsoft.com/office/drawing/2014/main" id="{71C323CE-8581-4BE0-8BCF-446EA274E66E}"/>
              </a:ext>
            </a:extLst>
          </p:cNvPr>
          <p:cNvSpPr txBox="1"/>
          <p:nvPr/>
        </p:nvSpPr>
        <p:spPr>
          <a:xfrm>
            <a:off x="509461" y="734762"/>
            <a:ext cx="10513598" cy="523220"/>
          </a:xfrm>
          <a:prstGeom prst="rect">
            <a:avLst/>
          </a:prstGeom>
          <a:noFill/>
        </p:spPr>
        <p:txBody>
          <a:bodyPr wrap="square" rtlCol="0">
            <a:spAutoFit/>
          </a:bodyPr>
          <a:lstStyle/>
          <a:p>
            <a:r>
              <a:rPr lang="en-US" sz="2800" dirty="0">
                <a:latin typeface="+mj-lt"/>
              </a:rPr>
              <a:t>How Are They Using Their Smartphones? </a:t>
            </a:r>
          </a:p>
        </p:txBody>
      </p:sp>
      <p:cxnSp>
        <p:nvCxnSpPr>
          <p:cNvPr id="4" name="Straight Arrow Connector 3">
            <a:extLst>
              <a:ext uri="{FF2B5EF4-FFF2-40B4-BE49-F238E27FC236}">
                <a16:creationId xmlns:a16="http://schemas.microsoft.com/office/drawing/2014/main" id="{7BEA886F-11C2-4BB4-A720-DE51B0005B74}"/>
              </a:ext>
            </a:extLst>
          </p:cNvPr>
          <p:cNvCxnSpPr/>
          <p:nvPr/>
        </p:nvCxnSpPr>
        <p:spPr>
          <a:xfrm>
            <a:off x="1913579" y="3828288"/>
            <a:ext cx="0" cy="5364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DCB675F6-B185-48C7-AB14-9F0337385407}"/>
              </a:ext>
            </a:extLst>
          </p:cNvPr>
          <p:cNvCxnSpPr/>
          <p:nvPr/>
        </p:nvCxnSpPr>
        <p:spPr>
          <a:xfrm flipV="1">
            <a:off x="6685112" y="2266266"/>
            <a:ext cx="0" cy="18227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B517DD2-7CCF-42D3-96A5-5E70531B1D77}"/>
              </a:ext>
            </a:extLst>
          </p:cNvPr>
          <p:cNvCxnSpPr/>
          <p:nvPr/>
        </p:nvCxnSpPr>
        <p:spPr>
          <a:xfrm flipV="1">
            <a:off x="8630207" y="2266266"/>
            <a:ext cx="0" cy="14325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79042B43-8245-440D-8047-3BE6EAEB6539}"/>
              </a:ext>
            </a:extLst>
          </p:cNvPr>
          <p:cNvCxnSpPr/>
          <p:nvPr/>
        </p:nvCxnSpPr>
        <p:spPr>
          <a:xfrm flipV="1">
            <a:off x="9352772" y="2528457"/>
            <a:ext cx="0" cy="18227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a:extLst>
              <a:ext uri="{FF2B5EF4-FFF2-40B4-BE49-F238E27FC236}">
                <a16:creationId xmlns:a16="http://schemas.microsoft.com/office/drawing/2014/main" id="{6BB154A7-D4EF-403E-920E-A90768592F60}"/>
              </a:ext>
            </a:extLst>
          </p:cNvPr>
          <p:cNvSpPr>
            <a:spLocks noGrp="1"/>
          </p:cNvSpPr>
          <p:nvPr>
            <p:ph type="sldNum" sz="quarter" idx="12"/>
          </p:nvPr>
        </p:nvSpPr>
        <p:spPr/>
        <p:txBody>
          <a:bodyPr/>
          <a:lstStyle/>
          <a:p>
            <a:fld id="{201A55B1-A142-4705-B2D4-CE7F8029E9EB}" type="slidenum">
              <a:rPr lang="en-US" smtClean="0"/>
              <a:t>41</a:t>
            </a:fld>
            <a:endParaRPr lang="en-US"/>
          </a:p>
        </p:txBody>
      </p:sp>
      <p:sp>
        <p:nvSpPr>
          <p:cNvPr id="14" name="Title 1">
            <a:extLst>
              <a:ext uri="{FF2B5EF4-FFF2-40B4-BE49-F238E27FC236}">
                <a16:creationId xmlns:a16="http://schemas.microsoft.com/office/drawing/2014/main" id="{84048C4B-B4F9-4BF3-9E7E-ADD32AC15A57}"/>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15" name="Rectangle: Rounded Corners 14">
            <a:extLst>
              <a:ext uri="{FF2B5EF4-FFF2-40B4-BE49-F238E27FC236}">
                <a16:creationId xmlns:a16="http://schemas.microsoft.com/office/drawing/2014/main" id="{C7420B76-647C-4C8B-91EE-D50C23B92451}"/>
              </a:ext>
            </a:extLst>
          </p:cNvPr>
          <p:cNvSpPr/>
          <p:nvPr/>
        </p:nvSpPr>
        <p:spPr>
          <a:xfrm>
            <a:off x="9845866" y="1319445"/>
            <a:ext cx="2174566"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App downloads are less than any other audience.  Using Mobile to visit Websites and Stream media as well as GPS. </a:t>
            </a:r>
          </a:p>
        </p:txBody>
      </p:sp>
    </p:spTree>
    <p:extLst>
      <p:ext uri="{BB962C8B-B14F-4D97-AF65-F5344CB8AC3E}">
        <p14:creationId xmlns:p14="http://schemas.microsoft.com/office/powerpoint/2010/main" val="4082783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869E56F-6DCB-40B8-B136-9A026D720BAF}"/>
              </a:ext>
            </a:extLst>
          </p:cNvPr>
          <p:cNvPicPr>
            <a:picLocks noChangeAspect="1"/>
          </p:cNvPicPr>
          <p:nvPr/>
        </p:nvPicPr>
        <p:blipFill rotWithShape="1">
          <a:blip r:embed="rId2">
            <a:extLst>
              <a:ext uri="{28A0092B-C50C-407E-A947-70E740481C1C}">
                <a14:useLocalDpi xmlns:a14="http://schemas.microsoft.com/office/drawing/2010/main" val="0"/>
              </a:ext>
            </a:extLst>
          </a:blip>
          <a:srcRect t="25919" b="6045"/>
          <a:stretch/>
        </p:blipFill>
        <p:spPr>
          <a:xfrm>
            <a:off x="187656" y="1604653"/>
            <a:ext cx="9525000" cy="3972500"/>
          </a:xfrm>
          <a:prstGeom prst="rect">
            <a:avLst/>
          </a:prstGeom>
        </p:spPr>
      </p:pic>
      <p:cxnSp>
        <p:nvCxnSpPr>
          <p:cNvPr id="3" name="Straight Arrow Connector 2">
            <a:extLst>
              <a:ext uri="{FF2B5EF4-FFF2-40B4-BE49-F238E27FC236}">
                <a16:creationId xmlns:a16="http://schemas.microsoft.com/office/drawing/2014/main" id="{5890B0DA-5432-435D-918C-6E33CD7DF191}"/>
              </a:ext>
            </a:extLst>
          </p:cNvPr>
          <p:cNvCxnSpPr/>
          <p:nvPr/>
        </p:nvCxnSpPr>
        <p:spPr>
          <a:xfrm>
            <a:off x="4852871" y="3991491"/>
            <a:ext cx="393801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BA7313C6-47D2-4869-BFF5-9BE3170C435D}"/>
              </a:ext>
            </a:extLst>
          </p:cNvPr>
          <p:cNvCxnSpPr/>
          <p:nvPr/>
        </p:nvCxnSpPr>
        <p:spPr>
          <a:xfrm>
            <a:off x="4450487" y="4638006"/>
            <a:ext cx="393801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789DD5F5-6042-4B76-A2A2-CCBC3C674FED}"/>
              </a:ext>
            </a:extLst>
          </p:cNvPr>
          <p:cNvSpPr txBox="1"/>
          <p:nvPr/>
        </p:nvSpPr>
        <p:spPr>
          <a:xfrm>
            <a:off x="125423" y="699534"/>
            <a:ext cx="9454896" cy="523220"/>
          </a:xfrm>
          <a:prstGeom prst="rect">
            <a:avLst/>
          </a:prstGeom>
          <a:noFill/>
        </p:spPr>
        <p:txBody>
          <a:bodyPr wrap="square" rtlCol="0">
            <a:spAutoFit/>
          </a:bodyPr>
          <a:lstStyle/>
          <a:p>
            <a:r>
              <a:rPr lang="en-US" sz="2800" dirty="0">
                <a:latin typeface="+mj-lt"/>
              </a:rPr>
              <a:t>Activity While Watching TV</a:t>
            </a:r>
          </a:p>
        </p:txBody>
      </p:sp>
      <p:sp>
        <p:nvSpPr>
          <p:cNvPr id="7" name="TextBox 6">
            <a:extLst>
              <a:ext uri="{FF2B5EF4-FFF2-40B4-BE49-F238E27FC236}">
                <a16:creationId xmlns:a16="http://schemas.microsoft.com/office/drawing/2014/main" id="{FAE0AA89-ABDC-446D-BE73-73C9A5CF82D2}"/>
              </a:ext>
            </a:extLst>
          </p:cNvPr>
          <p:cNvSpPr txBox="1"/>
          <p:nvPr/>
        </p:nvSpPr>
        <p:spPr>
          <a:xfrm>
            <a:off x="1498092" y="5592080"/>
            <a:ext cx="8613648"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Again, note that they are on their mobile phone, looking at websites.  Important that ABC sites are mobile optimized and active on social media. </a:t>
            </a:r>
          </a:p>
        </p:txBody>
      </p:sp>
      <p:sp>
        <p:nvSpPr>
          <p:cNvPr id="2" name="Slide Number Placeholder 1">
            <a:extLst>
              <a:ext uri="{FF2B5EF4-FFF2-40B4-BE49-F238E27FC236}">
                <a16:creationId xmlns:a16="http://schemas.microsoft.com/office/drawing/2014/main" id="{FF6410F3-BBA1-4BDF-973B-2E644665FF6F}"/>
              </a:ext>
            </a:extLst>
          </p:cNvPr>
          <p:cNvSpPr>
            <a:spLocks noGrp="1"/>
          </p:cNvSpPr>
          <p:nvPr>
            <p:ph type="sldNum" sz="quarter" idx="12"/>
          </p:nvPr>
        </p:nvSpPr>
        <p:spPr/>
        <p:txBody>
          <a:bodyPr/>
          <a:lstStyle/>
          <a:p>
            <a:fld id="{201A55B1-A142-4705-B2D4-CE7F8029E9EB}" type="slidenum">
              <a:rPr lang="en-US" smtClean="0"/>
              <a:t>42</a:t>
            </a:fld>
            <a:endParaRPr lang="en-US"/>
          </a:p>
        </p:txBody>
      </p:sp>
      <p:sp>
        <p:nvSpPr>
          <p:cNvPr id="10" name="Title 1">
            <a:extLst>
              <a:ext uri="{FF2B5EF4-FFF2-40B4-BE49-F238E27FC236}">
                <a16:creationId xmlns:a16="http://schemas.microsoft.com/office/drawing/2014/main" id="{88629BB3-2707-4E0B-A9C9-57C1BF8ECF80}"/>
              </a:ext>
            </a:extLst>
          </p:cNvPr>
          <p:cNvSpPr txBox="1">
            <a:spLocks/>
          </p:cNvSpPr>
          <p:nvPr/>
        </p:nvSpPr>
        <p:spPr>
          <a:xfrm>
            <a:off x="125423" y="162523"/>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11" name="Rectangle: Rounded Corners 10">
            <a:extLst>
              <a:ext uri="{FF2B5EF4-FFF2-40B4-BE49-F238E27FC236}">
                <a16:creationId xmlns:a16="http://schemas.microsoft.com/office/drawing/2014/main" id="{48B80BEE-6BCA-4988-9A83-AD3B6ECFA7EA}"/>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Using multiple devices so necessary to have cross channel strategy. </a:t>
            </a:r>
          </a:p>
        </p:txBody>
      </p:sp>
    </p:spTree>
    <p:extLst>
      <p:ext uri="{BB962C8B-B14F-4D97-AF65-F5344CB8AC3E}">
        <p14:creationId xmlns:p14="http://schemas.microsoft.com/office/powerpoint/2010/main" val="2640943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0A3410-7FDF-4F60-9433-D9838295DB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1A55B1-A142-4705-B2D4-CE7F8029E9E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9C826D92-ACE7-4B2A-AE22-9FD14BD253F0}"/>
              </a:ext>
            </a:extLst>
          </p:cNvPr>
          <p:cNvPicPr>
            <a:picLocks noChangeAspect="1"/>
          </p:cNvPicPr>
          <p:nvPr/>
        </p:nvPicPr>
        <p:blipFill>
          <a:blip r:embed="rId2"/>
          <a:stretch>
            <a:fillRect/>
          </a:stretch>
        </p:blipFill>
        <p:spPr>
          <a:xfrm>
            <a:off x="735820" y="1239072"/>
            <a:ext cx="7457080" cy="4541171"/>
          </a:xfrm>
          <a:prstGeom prst="rect">
            <a:avLst/>
          </a:prstGeom>
        </p:spPr>
      </p:pic>
      <p:sp>
        <p:nvSpPr>
          <p:cNvPr id="5" name="Title 1">
            <a:extLst>
              <a:ext uri="{FF2B5EF4-FFF2-40B4-BE49-F238E27FC236}">
                <a16:creationId xmlns:a16="http://schemas.microsoft.com/office/drawing/2014/main" id="{7AA7EA27-5C09-4CE3-90FA-330D5FC0B516}"/>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Persuadable Audience: Adults 21-29</a:t>
            </a:r>
          </a:p>
        </p:txBody>
      </p:sp>
      <p:sp>
        <p:nvSpPr>
          <p:cNvPr id="7" name="Rectangle: Rounded Corners 6">
            <a:extLst>
              <a:ext uri="{FF2B5EF4-FFF2-40B4-BE49-F238E27FC236}">
                <a16:creationId xmlns:a16="http://schemas.microsoft.com/office/drawing/2014/main" id="{F4763ACF-EEB2-45C8-AF67-D03B7F9FD33C}"/>
              </a:ext>
            </a:extLst>
          </p:cNvPr>
          <p:cNvSpPr/>
          <p:nvPr/>
        </p:nvSpPr>
        <p:spPr>
          <a:xfrm>
            <a:off x="8976930" y="1400942"/>
            <a:ext cx="2684027" cy="4217433"/>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High index in emotional messaging! Young, free, unconventional, persuadable, and aspirational. </a:t>
            </a:r>
          </a:p>
        </p:txBody>
      </p:sp>
    </p:spTree>
    <p:extLst>
      <p:ext uri="{BB962C8B-B14F-4D97-AF65-F5344CB8AC3E}">
        <p14:creationId xmlns:p14="http://schemas.microsoft.com/office/powerpoint/2010/main" val="2767008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06A685-E74D-4D6A-BCA0-763566A5CABD}"/>
              </a:ext>
            </a:extLst>
          </p:cNvPr>
          <p:cNvSpPr txBox="1">
            <a:spLocks/>
          </p:cNvSpPr>
          <p:nvPr/>
        </p:nvSpPr>
        <p:spPr>
          <a:xfrm>
            <a:off x="2700016" y="435554"/>
            <a:ext cx="6706386" cy="6577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accent2"/>
                </a:solidFill>
              </a:rPr>
              <a:t>Set and Secure Audience</a:t>
            </a:r>
          </a:p>
        </p:txBody>
      </p:sp>
      <p:sp>
        <p:nvSpPr>
          <p:cNvPr id="5" name="Slide Number Placeholder 4">
            <a:extLst>
              <a:ext uri="{FF2B5EF4-FFF2-40B4-BE49-F238E27FC236}">
                <a16:creationId xmlns:a16="http://schemas.microsoft.com/office/drawing/2014/main" id="{34FFF688-ECF4-403B-B75E-2B4C426A189A}"/>
              </a:ext>
            </a:extLst>
          </p:cNvPr>
          <p:cNvSpPr>
            <a:spLocks noGrp="1"/>
          </p:cNvSpPr>
          <p:nvPr>
            <p:ph type="sldNum" sz="quarter" idx="12"/>
          </p:nvPr>
        </p:nvSpPr>
        <p:spPr/>
        <p:txBody>
          <a:bodyPr/>
          <a:lstStyle/>
          <a:p>
            <a:fld id="{201A55B1-A142-4705-B2D4-CE7F8029E9EB}" type="slidenum">
              <a:rPr lang="en-US" smtClean="0"/>
              <a:t>44</a:t>
            </a:fld>
            <a:endParaRPr lang="en-US"/>
          </a:p>
        </p:txBody>
      </p:sp>
      <p:sp>
        <p:nvSpPr>
          <p:cNvPr id="6" name="Title 1">
            <a:extLst>
              <a:ext uri="{FF2B5EF4-FFF2-40B4-BE49-F238E27FC236}">
                <a16:creationId xmlns:a16="http://schemas.microsoft.com/office/drawing/2014/main" id="{8FFD84BC-E496-479F-B53A-B71CD2B5F84A}"/>
              </a:ext>
            </a:extLst>
          </p:cNvPr>
          <p:cNvSpPr txBox="1">
            <a:spLocks/>
          </p:cNvSpPr>
          <p:nvPr/>
        </p:nvSpPr>
        <p:spPr>
          <a:xfrm>
            <a:off x="1364669" y="-905843"/>
            <a:ext cx="9144000" cy="42470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Adults/50-64</a:t>
            </a:r>
            <a:br>
              <a:rPr lang="en-US" sz="4800" dirty="0"/>
            </a:br>
            <a:r>
              <a:rPr lang="en-US" sz="4800" dirty="0"/>
              <a:t>22.9% of spirit drinkers</a:t>
            </a:r>
            <a:br>
              <a:rPr lang="en-US" dirty="0"/>
            </a:br>
            <a:endParaRPr lang="en-US" dirty="0"/>
          </a:p>
        </p:txBody>
      </p:sp>
      <p:pic>
        <p:nvPicPr>
          <p:cNvPr id="14" name="Picture 13">
            <a:extLst>
              <a:ext uri="{FF2B5EF4-FFF2-40B4-BE49-F238E27FC236}">
                <a16:creationId xmlns:a16="http://schemas.microsoft.com/office/drawing/2014/main" id="{A204C24B-D640-4003-B3B0-5D493B4F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600" y="2781682"/>
            <a:ext cx="1873774" cy="2344637"/>
          </a:xfrm>
          <a:prstGeom prst="rect">
            <a:avLst/>
          </a:prstGeom>
        </p:spPr>
      </p:pic>
      <p:pic>
        <p:nvPicPr>
          <p:cNvPr id="15" name="Picture 14">
            <a:extLst>
              <a:ext uri="{FF2B5EF4-FFF2-40B4-BE49-F238E27FC236}">
                <a16:creationId xmlns:a16="http://schemas.microsoft.com/office/drawing/2014/main" id="{C1048D1E-5B77-4E33-B3F2-10B18461C467}"/>
              </a:ext>
            </a:extLst>
          </p:cNvPr>
          <p:cNvPicPr>
            <a:picLocks noChangeAspect="1"/>
          </p:cNvPicPr>
          <p:nvPr/>
        </p:nvPicPr>
        <p:blipFill>
          <a:blip r:embed="rId3"/>
          <a:stretch>
            <a:fillRect/>
          </a:stretch>
        </p:blipFill>
        <p:spPr>
          <a:xfrm>
            <a:off x="6849112" y="2777941"/>
            <a:ext cx="2927151" cy="2083396"/>
          </a:xfrm>
          <a:prstGeom prst="rect">
            <a:avLst/>
          </a:prstGeom>
        </p:spPr>
      </p:pic>
      <p:pic>
        <p:nvPicPr>
          <p:cNvPr id="16" name="Picture 15">
            <a:extLst>
              <a:ext uri="{FF2B5EF4-FFF2-40B4-BE49-F238E27FC236}">
                <a16:creationId xmlns:a16="http://schemas.microsoft.com/office/drawing/2014/main" id="{FCC799FC-66CA-472E-9FB3-44AD9F422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299" y="4683456"/>
            <a:ext cx="5238149" cy="1841801"/>
          </a:xfrm>
          <a:prstGeom prst="rect">
            <a:avLst/>
          </a:prstGeom>
        </p:spPr>
      </p:pic>
      <p:pic>
        <p:nvPicPr>
          <p:cNvPr id="17" name="Picture 16">
            <a:extLst>
              <a:ext uri="{FF2B5EF4-FFF2-40B4-BE49-F238E27FC236}">
                <a16:creationId xmlns:a16="http://schemas.microsoft.com/office/drawing/2014/main" id="{BA46FC26-5EFD-4B94-870F-A0DE87708F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476" y="3403659"/>
            <a:ext cx="2587124" cy="1725638"/>
          </a:xfrm>
          <a:prstGeom prst="rect">
            <a:avLst/>
          </a:prstGeom>
        </p:spPr>
      </p:pic>
      <p:pic>
        <p:nvPicPr>
          <p:cNvPr id="18" name="Picture 17">
            <a:extLst>
              <a:ext uri="{FF2B5EF4-FFF2-40B4-BE49-F238E27FC236}">
                <a16:creationId xmlns:a16="http://schemas.microsoft.com/office/drawing/2014/main" id="{2EFC10AC-553F-441B-A389-E7D4A8122A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1433" y="2291604"/>
            <a:ext cx="2364329" cy="3605602"/>
          </a:xfrm>
          <a:prstGeom prst="rect">
            <a:avLst/>
          </a:prstGeom>
        </p:spPr>
      </p:pic>
      <p:pic>
        <p:nvPicPr>
          <p:cNvPr id="19" name="Picture 18">
            <a:extLst>
              <a:ext uri="{FF2B5EF4-FFF2-40B4-BE49-F238E27FC236}">
                <a16:creationId xmlns:a16="http://schemas.microsoft.com/office/drawing/2014/main" id="{4F2D47F4-3260-4E0A-B3CB-664C538AB2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806" y="2793357"/>
            <a:ext cx="2421422" cy="2622054"/>
          </a:xfrm>
          <a:prstGeom prst="rect">
            <a:avLst/>
          </a:prstGeom>
        </p:spPr>
      </p:pic>
    </p:spTree>
    <p:extLst>
      <p:ext uri="{BB962C8B-B14F-4D97-AF65-F5344CB8AC3E}">
        <p14:creationId xmlns:p14="http://schemas.microsoft.com/office/powerpoint/2010/main" val="3377761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5E6D-4296-4580-ABF4-9CAF9B875058}"/>
              </a:ext>
            </a:extLst>
          </p:cNvPr>
          <p:cNvSpPr>
            <a:spLocks noGrp="1"/>
          </p:cNvSpPr>
          <p:nvPr>
            <p:ph type="title"/>
          </p:nvPr>
        </p:nvSpPr>
        <p:spPr>
          <a:xfrm>
            <a:off x="601727" y="1250724"/>
            <a:ext cx="10515600" cy="1325563"/>
          </a:xfrm>
        </p:spPr>
        <p:txBody>
          <a:bodyPr>
            <a:normAutofit/>
          </a:bodyPr>
          <a:lstStyle/>
          <a:p>
            <a:r>
              <a:rPr lang="en-US" sz="2800" b="1" dirty="0">
                <a:latin typeface="+mn-lt"/>
              </a:rPr>
              <a:t>Key Findings: 50-64 </a:t>
            </a:r>
            <a:r>
              <a:rPr lang="en-US" sz="2800" dirty="0"/>
              <a:t>is your greatest opportunity to:  </a:t>
            </a:r>
            <a:br>
              <a:rPr lang="en-US" sz="2800" dirty="0"/>
            </a:br>
            <a:br>
              <a:rPr lang="en-US" sz="2800" dirty="0"/>
            </a:br>
            <a:endParaRPr lang="en-US" sz="2800" dirty="0"/>
          </a:p>
        </p:txBody>
      </p:sp>
      <p:sp>
        <p:nvSpPr>
          <p:cNvPr id="4" name="Subtitle 2">
            <a:extLst>
              <a:ext uri="{FF2B5EF4-FFF2-40B4-BE49-F238E27FC236}">
                <a16:creationId xmlns:a16="http://schemas.microsoft.com/office/drawing/2014/main" id="{761050F4-6782-4FEC-94E1-8407A65C12BF}"/>
              </a:ext>
            </a:extLst>
          </p:cNvPr>
          <p:cNvSpPr txBox="1">
            <a:spLocks/>
          </p:cNvSpPr>
          <p:nvPr/>
        </p:nvSpPr>
        <p:spPr>
          <a:xfrm>
            <a:off x="644254" y="3351121"/>
            <a:ext cx="9399309" cy="2606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They are brand loyal</a:t>
            </a:r>
          </a:p>
          <a:p>
            <a:r>
              <a:rPr lang="en-US" dirty="0"/>
              <a:t>They know what they want</a:t>
            </a:r>
          </a:p>
          <a:p>
            <a:r>
              <a:rPr lang="en-US" dirty="0"/>
              <a:t>Have some disposable income </a:t>
            </a:r>
          </a:p>
          <a:p>
            <a:r>
              <a:rPr lang="en-US" dirty="0"/>
              <a:t>Willing to spend more to get what they want</a:t>
            </a:r>
          </a:p>
        </p:txBody>
      </p:sp>
      <p:sp>
        <p:nvSpPr>
          <p:cNvPr id="5" name="Slide Number Placeholder 4">
            <a:extLst>
              <a:ext uri="{FF2B5EF4-FFF2-40B4-BE49-F238E27FC236}">
                <a16:creationId xmlns:a16="http://schemas.microsoft.com/office/drawing/2014/main" id="{86B8F86D-E0E9-40CC-82BE-6C26B24730D7}"/>
              </a:ext>
            </a:extLst>
          </p:cNvPr>
          <p:cNvSpPr>
            <a:spLocks noGrp="1"/>
          </p:cNvSpPr>
          <p:nvPr>
            <p:ph type="sldNum" sz="quarter" idx="12"/>
          </p:nvPr>
        </p:nvSpPr>
        <p:spPr/>
        <p:txBody>
          <a:bodyPr/>
          <a:lstStyle/>
          <a:p>
            <a:fld id="{201A55B1-A142-4705-B2D4-CE7F8029E9EB}" type="slidenum">
              <a:rPr lang="en-US" smtClean="0"/>
              <a:t>45</a:t>
            </a:fld>
            <a:endParaRPr lang="en-US"/>
          </a:p>
        </p:txBody>
      </p:sp>
      <p:sp>
        <p:nvSpPr>
          <p:cNvPr id="7" name="Title 1">
            <a:extLst>
              <a:ext uri="{FF2B5EF4-FFF2-40B4-BE49-F238E27FC236}">
                <a16:creationId xmlns:a16="http://schemas.microsoft.com/office/drawing/2014/main" id="{86E4C84A-C9EC-4D7B-AFC8-8B5A55F1905D}"/>
              </a:ext>
            </a:extLst>
          </p:cNvPr>
          <p:cNvSpPr txBox="1">
            <a:spLocks/>
          </p:cNvSpPr>
          <p:nvPr/>
        </p:nvSpPr>
        <p:spPr>
          <a:xfrm>
            <a:off x="601727" y="473405"/>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Tree>
    <p:extLst>
      <p:ext uri="{BB962C8B-B14F-4D97-AF65-F5344CB8AC3E}">
        <p14:creationId xmlns:p14="http://schemas.microsoft.com/office/powerpoint/2010/main" val="4113319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22C959-896F-4EE6-A4E6-CAE02CE0392E}"/>
              </a:ext>
            </a:extLst>
          </p:cNvPr>
          <p:cNvPicPr>
            <a:picLocks noChangeAspect="1"/>
          </p:cNvPicPr>
          <p:nvPr/>
        </p:nvPicPr>
        <p:blipFill rotWithShape="1">
          <a:blip r:embed="rId3">
            <a:extLst>
              <a:ext uri="{28A0092B-C50C-407E-A947-70E740481C1C}">
                <a14:useLocalDpi xmlns:a14="http://schemas.microsoft.com/office/drawing/2010/main" val="0"/>
              </a:ext>
            </a:extLst>
          </a:blip>
          <a:srcRect t="20221" b="4505"/>
          <a:stretch/>
        </p:blipFill>
        <p:spPr>
          <a:xfrm>
            <a:off x="1428964" y="1325939"/>
            <a:ext cx="9605061" cy="4439321"/>
          </a:xfrm>
          <a:prstGeom prst="rect">
            <a:avLst/>
          </a:prstGeom>
        </p:spPr>
      </p:pic>
      <p:sp>
        <p:nvSpPr>
          <p:cNvPr id="2" name="Slide Number Placeholder 1">
            <a:extLst>
              <a:ext uri="{FF2B5EF4-FFF2-40B4-BE49-F238E27FC236}">
                <a16:creationId xmlns:a16="http://schemas.microsoft.com/office/drawing/2014/main" id="{4B77EC0A-994A-460C-A41E-C3F8C846CFFD}"/>
              </a:ext>
            </a:extLst>
          </p:cNvPr>
          <p:cNvSpPr>
            <a:spLocks noGrp="1"/>
          </p:cNvSpPr>
          <p:nvPr>
            <p:ph type="sldNum" sz="quarter" idx="12"/>
          </p:nvPr>
        </p:nvSpPr>
        <p:spPr/>
        <p:txBody>
          <a:bodyPr/>
          <a:lstStyle/>
          <a:p>
            <a:fld id="{201A55B1-A142-4705-B2D4-CE7F8029E9EB}" type="slidenum">
              <a:rPr lang="en-US" smtClean="0"/>
              <a:t>46</a:t>
            </a:fld>
            <a:endParaRPr lang="en-US"/>
          </a:p>
        </p:txBody>
      </p:sp>
      <p:sp>
        <p:nvSpPr>
          <p:cNvPr id="4" name="TextBox 3">
            <a:extLst>
              <a:ext uri="{FF2B5EF4-FFF2-40B4-BE49-F238E27FC236}">
                <a16:creationId xmlns:a16="http://schemas.microsoft.com/office/drawing/2014/main" id="{7872C10F-2074-408E-85D6-998033D0A4D2}"/>
              </a:ext>
            </a:extLst>
          </p:cNvPr>
          <p:cNvSpPr txBox="1"/>
          <p:nvPr/>
        </p:nvSpPr>
        <p:spPr>
          <a:xfrm>
            <a:off x="520427" y="759337"/>
            <a:ext cx="10513598" cy="523220"/>
          </a:xfrm>
          <a:prstGeom prst="rect">
            <a:avLst/>
          </a:prstGeom>
          <a:noFill/>
        </p:spPr>
        <p:txBody>
          <a:bodyPr wrap="square" rtlCol="0">
            <a:spAutoFit/>
          </a:bodyPr>
          <a:lstStyle/>
          <a:p>
            <a:r>
              <a:rPr lang="en-US" sz="2800" dirty="0">
                <a:latin typeface="+mj-lt"/>
              </a:rPr>
              <a:t>Demographics</a:t>
            </a:r>
          </a:p>
        </p:txBody>
      </p:sp>
      <p:sp>
        <p:nvSpPr>
          <p:cNvPr id="7" name="Title 1">
            <a:extLst>
              <a:ext uri="{FF2B5EF4-FFF2-40B4-BE49-F238E27FC236}">
                <a16:creationId xmlns:a16="http://schemas.microsoft.com/office/drawing/2014/main" id="{37F7B8C4-C401-49B8-9779-C564A1D11E6F}"/>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Tree>
    <p:extLst>
      <p:ext uri="{BB962C8B-B14F-4D97-AF65-F5344CB8AC3E}">
        <p14:creationId xmlns:p14="http://schemas.microsoft.com/office/powerpoint/2010/main" val="1720226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DFBF-DA6A-4804-8145-B6905EE7316D}"/>
              </a:ext>
            </a:extLst>
          </p:cNvPr>
          <p:cNvSpPr>
            <a:spLocks noGrp="1"/>
          </p:cNvSpPr>
          <p:nvPr>
            <p:ph type="title"/>
          </p:nvPr>
        </p:nvSpPr>
        <p:spPr>
          <a:xfrm>
            <a:off x="507459" y="314701"/>
            <a:ext cx="10515600" cy="1325563"/>
          </a:xfrm>
        </p:spPr>
        <p:txBody>
          <a:bodyPr>
            <a:normAutofit/>
          </a:bodyPr>
          <a:lstStyle/>
          <a:p>
            <a:r>
              <a:rPr lang="en-US" sz="2800" dirty="0"/>
              <a:t>Messaging – Who Are They? </a:t>
            </a:r>
          </a:p>
        </p:txBody>
      </p:sp>
      <p:sp>
        <p:nvSpPr>
          <p:cNvPr id="3" name="Slide Number Placeholder 2">
            <a:extLst>
              <a:ext uri="{FF2B5EF4-FFF2-40B4-BE49-F238E27FC236}">
                <a16:creationId xmlns:a16="http://schemas.microsoft.com/office/drawing/2014/main" id="{BE1B63E4-206F-41B7-ACE6-3BD2324F17A2}"/>
              </a:ext>
            </a:extLst>
          </p:cNvPr>
          <p:cNvSpPr>
            <a:spLocks noGrp="1"/>
          </p:cNvSpPr>
          <p:nvPr>
            <p:ph type="sldNum" sz="quarter" idx="12"/>
          </p:nvPr>
        </p:nvSpPr>
        <p:spPr/>
        <p:txBody>
          <a:bodyPr/>
          <a:lstStyle/>
          <a:p>
            <a:fld id="{201A55B1-A142-4705-B2D4-CE7F8029E9EB}" type="slidenum">
              <a:rPr lang="en-US" smtClean="0"/>
              <a:t>47</a:t>
            </a:fld>
            <a:endParaRPr lang="en-US"/>
          </a:p>
        </p:txBody>
      </p:sp>
      <p:graphicFrame>
        <p:nvGraphicFramePr>
          <p:cNvPr id="4" name="Table 3">
            <a:extLst>
              <a:ext uri="{FF2B5EF4-FFF2-40B4-BE49-F238E27FC236}">
                <a16:creationId xmlns:a16="http://schemas.microsoft.com/office/drawing/2014/main" id="{4790B8C9-C8A3-41EC-BB42-0BE6B2D53862}"/>
              </a:ext>
            </a:extLst>
          </p:cNvPr>
          <p:cNvGraphicFramePr>
            <a:graphicFrameLocks noGrp="1"/>
          </p:cNvGraphicFramePr>
          <p:nvPr>
            <p:extLst>
              <p:ext uri="{D42A27DB-BD31-4B8C-83A1-F6EECF244321}">
                <p14:modId xmlns:p14="http://schemas.microsoft.com/office/powerpoint/2010/main" val="2704297484"/>
              </p:ext>
            </p:extLst>
          </p:nvPr>
        </p:nvGraphicFramePr>
        <p:xfrm>
          <a:off x="612742" y="1640264"/>
          <a:ext cx="8427562" cy="4091235"/>
        </p:xfrm>
        <a:graphic>
          <a:graphicData uri="http://schemas.openxmlformats.org/drawingml/2006/table">
            <a:tbl>
              <a:tblPr>
                <a:tableStyleId>{5C22544A-7EE6-4342-B048-85BDC9FD1C3A}</a:tableStyleId>
              </a:tblPr>
              <a:tblGrid>
                <a:gridCol w="5396434">
                  <a:extLst>
                    <a:ext uri="{9D8B030D-6E8A-4147-A177-3AD203B41FA5}">
                      <a16:colId xmlns:a16="http://schemas.microsoft.com/office/drawing/2014/main" val="2474555096"/>
                    </a:ext>
                  </a:extLst>
                </a:gridCol>
                <a:gridCol w="1676810">
                  <a:extLst>
                    <a:ext uri="{9D8B030D-6E8A-4147-A177-3AD203B41FA5}">
                      <a16:colId xmlns:a16="http://schemas.microsoft.com/office/drawing/2014/main" val="1707253350"/>
                    </a:ext>
                  </a:extLst>
                </a:gridCol>
                <a:gridCol w="1354318">
                  <a:extLst>
                    <a:ext uri="{9D8B030D-6E8A-4147-A177-3AD203B41FA5}">
                      <a16:colId xmlns:a16="http://schemas.microsoft.com/office/drawing/2014/main" val="2286554261"/>
                    </a:ext>
                  </a:extLst>
                </a:gridCol>
              </a:tblGrid>
              <a:tr h="776535">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Spirit Drinkers 50-64 </a:t>
                      </a:r>
                    </a:p>
                    <a:p>
                      <a:pPr algn="ctr" fontAlgn="b"/>
                      <a:r>
                        <a:rPr lang="en-US" sz="1200" b="1" u="none" strike="noStrike" dirty="0">
                          <a:effectLst/>
                        </a:rPr>
                        <a:t>Index</a:t>
                      </a:r>
                      <a:endParaRPr lang="en-US" sz="12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Spirit Drinkers 50-64 </a:t>
                      </a:r>
                    </a:p>
                    <a:p>
                      <a:pPr algn="ctr" fontAlgn="b"/>
                      <a:r>
                        <a:rPr lang="en-US" sz="1200" b="1" u="none" strike="noStrike" dirty="0">
                          <a:effectLst/>
                        </a:rPr>
                        <a:t>Vertical Percent </a:t>
                      </a:r>
                      <a:endParaRPr lang="en-US" sz="1200" b="1"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009547687"/>
                  </a:ext>
                </a:extLst>
              </a:tr>
              <a:tr h="331470">
                <a:tc>
                  <a:txBody>
                    <a:bodyPr/>
                    <a:lstStyle/>
                    <a:p>
                      <a:pPr algn="l" fontAlgn="ctr"/>
                      <a:r>
                        <a:rPr lang="en-US" sz="1200" u="none" strike="noStrike" dirty="0">
                          <a:effectLst/>
                        </a:rPr>
                        <a:t>SELF-CONCEPTS - AGREE A LOT: TRUSTWORTHY, COMPETENT, RELIABLE</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108</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57.3%</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341587998"/>
                  </a:ext>
                </a:extLst>
              </a:tr>
              <a:tr h="331470">
                <a:tc>
                  <a:txBody>
                    <a:bodyPr/>
                    <a:lstStyle/>
                    <a:p>
                      <a:pPr algn="l" fontAlgn="ctr"/>
                      <a:r>
                        <a:rPr lang="en-US" sz="1200" u="none" strike="noStrike" dirty="0">
                          <a:effectLst/>
                        </a:rPr>
                        <a:t>SELF-CONCEPTS - AGREE A LOT: KIND, GOOD-HEARTED, WARMHEARTED, SINCERE</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102</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45.7%</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450489829"/>
                  </a:ext>
                </a:extLst>
              </a:tr>
              <a:tr h="331470">
                <a:tc>
                  <a:txBody>
                    <a:bodyPr/>
                    <a:lstStyle/>
                    <a:p>
                      <a:pPr algn="l" fontAlgn="ctr"/>
                      <a:r>
                        <a:rPr lang="en-US" sz="1200" u="none" strike="noStrike" dirty="0">
                          <a:effectLst/>
                        </a:rPr>
                        <a:t>SELF-CONCEPTS - AGREE A LOT: SOCIABLE, FRIENDLY, CHEERFUL, LIKEABLE</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32.7%</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615827135"/>
                  </a:ext>
                </a:extLst>
              </a:tr>
              <a:tr h="331470">
                <a:tc>
                  <a:txBody>
                    <a:bodyPr/>
                    <a:lstStyle/>
                    <a:p>
                      <a:pPr algn="l" fontAlgn="ctr"/>
                      <a:r>
                        <a:rPr lang="en-US" sz="1200" u="none" strike="noStrike" dirty="0">
                          <a:effectLst/>
                        </a:rPr>
                        <a:t>ATTITUDES (GENERAL) - AGREE A LOT: I AM INTERESTED IN INTERNATIONAL EVENTS</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119</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16.7%</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84324132"/>
                  </a:ext>
                </a:extLst>
              </a:tr>
              <a:tr h="331470">
                <a:tc>
                  <a:txBody>
                    <a:bodyPr/>
                    <a:lstStyle/>
                    <a:p>
                      <a:pPr algn="l" fontAlgn="ctr"/>
                      <a:r>
                        <a:rPr lang="en-US" sz="1200" u="none" strike="noStrike" dirty="0">
                          <a:effectLst/>
                        </a:rPr>
                        <a:t>ATTITUDES (GENERAL) - AGREE A LOT: I AM INTERESTED IN OTHER CULTURES</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108</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22.3%</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899510961"/>
                  </a:ext>
                </a:extLst>
              </a:tr>
              <a:tr h="331470">
                <a:tc>
                  <a:txBody>
                    <a:bodyPr/>
                    <a:lstStyle/>
                    <a:p>
                      <a:pPr algn="l" fontAlgn="ctr"/>
                      <a:r>
                        <a:rPr lang="en-US" sz="1200" u="none" strike="noStrike" dirty="0">
                          <a:effectLst/>
                        </a:rPr>
                        <a:t>ATTITUDES (GENERAL) - AGREE A LOT: I AM GOOD AT FIXING THINGS</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119</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25.5%</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706230308"/>
                  </a:ext>
                </a:extLst>
              </a:tr>
              <a:tr h="331470">
                <a:tc>
                  <a:txBody>
                    <a:bodyPr/>
                    <a:lstStyle/>
                    <a:p>
                      <a:pPr algn="l" fontAlgn="ctr"/>
                      <a:r>
                        <a:rPr lang="en-US" sz="1200" u="none" strike="noStrike" dirty="0">
                          <a:effectLst/>
                        </a:rPr>
                        <a:t>ATTITUDES (GENERAL) - AGREE A LOT: I AM AN OPTIMIST</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115</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27.6%</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471603051"/>
                  </a:ext>
                </a:extLst>
              </a:tr>
              <a:tr h="331470">
                <a:tc>
                  <a:txBody>
                    <a:bodyPr/>
                    <a:lstStyle/>
                    <a:p>
                      <a:pPr algn="l" fontAlgn="ctr"/>
                      <a:r>
                        <a:rPr lang="en-US" sz="1200" u="none" strike="noStrike" dirty="0">
                          <a:effectLst/>
                        </a:rPr>
                        <a:t>ATTITUDES (GENERAL) - AGREE A LOT: I CONSIDER MYSELF TO BE A SPIRITUAL PERSON</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33.7%</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018062869"/>
                  </a:ext>
                </a:extLst>
              </a:tr>
              <a:tr h="331470">
                <a:tc>
                  <a:txBody>
                    <a:bodyPr/>
                    <a:lstStyle/>
                    <a:p>
                      <a:pPr algn="l" fontAlgn="ctr"/>
                      <a:r>
                        <a:rPr lang="en-US" sz="1200" u="none" strike="noStrike" dirty="0">
                          <a:effectLst/>
                        </a:rPr>
                        <a:t>ATTITUDES (GENERAL) - AGREE A LOT: I LIKE TO UNDERSTAND ABOUT NATURE</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115</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36.7%</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374084549"/>
                  </a:ext>
                </a:extLst>
              </a:tr>
              <a:tr h="331470">
                <a:tc>
                  <a:txBody>
                    <a:bodyPr/>
                    <a:lstStyle/>
                    <a:p>
                      <a:pPr algn="l" fontAlgn="ctr"/>
                      <a:r>
                        <a:rPr lang="en-US" sz="1200" u="none" strike="noStrike" dirty="0">
                          <a:effectLst/>
                        </a:rPr>
                        <a:t>ATTITUDES (GENERAL) - AGREE A LOT: I CONSIDER MYSELF TO BE A CREATIVE PERSON</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111</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29.6%</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824392624"/>
                  </a:ext>
                </a:extLst>
              </a:tr>
            </a:tbl>
          </a:graphicData>
        </a:graphic>
      </p:graphicFrame>
      <p:sp>
        <p:nvSpPr>
          <p:cNvPr id="6" name="Title 1">
            <a:extLst>
              <a:ext uri="{FF2B5EF4-FFF2-40B4-BE49-F238E27FC236}">
                <a16:creationId xmlns:a16="http://schemas.microsoft.com/office/drawing/2014/main" id="{F31F0651-F37C-466B-9FAA-6C1582C5ECDB}"/>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7" name="Rectangle: Rounded Corners 6">
            <a:extLst>
              <a:ext uri="{FF2B5EF4-FFF2-40B4-BE49-F238E27FC236}">
                <a16:creationId xmlns:a16="http://schemas.microsoft.com/office/drawing/2014/main" id="{E8C75A5B-4F9C-4F27-ABD2-24EB0597C88A}"/>
              </a:ext>
            </a:extLst>
          </p:cNvPr>
          <p:cNvSpPr/>
          <p:nvPr/>
        </p:nvSpPr>
        <p:spPr>
          <a:xfrm>
            <a:off x="9537619" y="1640264"/>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Consider themselves to be trustworthy, sincere, good-hearted.  Very different self concepts than other audiences. </a:t>
            </a:r>
          </a:p>
        </p:txBody>
      </p:sp>
    </p:spTree>
    <p:extLst>
      <p:ext uri="{BB962C8B-B14F-4D97-AF65-F5344CB8AC3E}">
        <p14:creationId xmlns:p14="http://schemas.microsoft.com/office/powerpoint/2010/main" val="3130398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E506-76C9-480C-8A6B-D486F97BCE94}"/>
              </a:ext>
            </a:extLst>
          </p:cNvPr>
          <p:cNvSpPr>
            <a:spLocks noGrp="1"/>
          </p:cNvSpPr>
          <p:nvPr>
            <p:ph type="title"/>
          </p:nvPr>
        </p:nvSpPr>
        <p:spPr>
          <a:xfrm>
            <a:off x="518905" y="258362"/>
            <a:ext cx="10515600" cy="1325563"/>
          </a:xfrm>
        </p:spPr>
        <p:txBody>
          <a:bodyPr>
            <a:normAutofit/>
          </a:bodyPr>
          <a:lstStyle/>
          <a:p>
            <a:r>
              <a:rPr lang="en-US" sz="2800" dirty="0"/>
              <a:t>Messaging – Priorities &amp; Future</a:t>
            </a:r>
          </a:p>
        </p:txBody>
      </p:sp>
      <p:sp>
        <p:nvSpPr>
          <p:cNvPr id="3" name="Slide Number Placeholder 2">
            <a:extLst>
              <a:ext uri="{FF2B5EF4-FFF2-40B4-BE49-F238E27FC236}">
                <a16:creationId xmlns:a16="http://schemas.microsoft.com/office/drawing/2014/main" id="{98F9C626-147D-4376-BB6E-62931FEAFF7C}"/>
              </a:ext>
            </a:extLst>
          </p:cNvPr>
          <p:cNvSpPr>
            <a:spLocks noGrp="1"/>
          </p:cNvSpPr>
          <p:nvPr>
            <p:ph type="sldNum" sz="quarter" idx="12"/>
          </p:nvPr>
        </p:nvSpPr>
        <p:spPr/>
        <p:txBody>
          <a:bodyPr/>
          <a:lstStyle/>
          <a:p>
            <a:fld id="{201A55B1-A142-4705-B2D4-CE7F8029E9EB}" type="slidenum">
              <a:rPr lang="en-US" smtClean="0"/>
              <a:t>48</a:t>
            </a:fld>
            <a:endParaRPr lang="en-US"/>
          </a:p>
        </p:txBody>
      </p:sp>
      <p:graphicFrame>
        <p:nvGraphicFramePr>
          <p:cNvPr id="4" name="Table 3">
            <a:extLst>
              <a:ext uri="{FF2B5EF4-FFF2-40B4-BE49-F238E27FC236}">
                <a16:creationId xmlns:a16="http://schemas.microsoft.com/office/drawing/2014/main" id="{03FA7BFD-E3C6-4A07-8D5D-FD91E0AA3C23}"/>
              </a:ext>
            </a:extLst>
          </p:cNvPr>
          <p:cNvGraphicFramePr>
            <a:graphicFrameLocks noGrp="1"/>
          </p:cNvGraphicFramePr>
          <p:nvPr>
            <p:extLst>
              <p:ext uri="{D42A27DB-BD31-4B8C-83A1-F6EECF244321}">
                <p14:modId xmlns:p14="http://schemas.microsoft.com/office/powerpoint/2010/main" val="4063194339"/>
              </p:ext>
            </p:extLst>
          </p:nvPr>
        </p:nvGraphicFramePr>
        <p:xfrm>
          <a:off x="615281" y="1473135"/>
          <a:ext cx="8201317" cy="4510161"/>
        </p:xfrm>
        <a:graphic>
          <a:graphicData uri="http://schemas.openxmlformats.org/drawingml/2006/table">
            <a:tbl>
              <a:tblPr>
                <a:tableStyleId>{5C22544A-7EE6-4342-B048-85BDC9FD1C3A}</a:tableStyleId>
              </a:tblPr>
              <a:tblGrid>
                <a:gridCol w="5616260">
                  <a:extLst>
                    <a:ext uri="{9D8B030D-6E8A-4147-A177-3AD203B41FA5}">
                      <a16:colId xmlns:a16="http://schemas.microsoft.com/office/drawing/2014/main" val="2763001154"/>
                    </a:ext>
                  </a:extLst>
                </a:gridCol>
                <a:gridCol w="1409660">
                  <a:extLst>
                    <a:ext uri="{9D8B030D-6E8A-4147-A177-3AD203B41FA5}">
                      <a16:colId xmlns:a16="http://schemas.microsoft.com/office/drawing/2014/main" val="2949139264"/>
                    </a:ext>
                  </a:extLst>
                </a:gridCol>
                <a:gridCol w="1175397">
                  <a:extLst>
                    <a:ext uri="{9D8B030D-6E8A-4147-A177-3AD203B41FA5}">
                      <a16:colId xmlns:a16="http://schemas.microsoft.com/office/drawing/2014/main" val="426303951"/>
                    </a:ext>
                  </a:extLst>
                </a:gridCol>
              </a:tblGrid>
              <a:tr h="888057">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Set and Secure Audience Adults</a:t>
                      </a:r>
                    </a:p>
                    <a:p>
                      <a:pPr algn="ctr" fontAlgn="b"/>
                      <a:r>
                        <a:rPr lang="en-US" sz="1200" u="none" strike="noStrike" dirty="0">
                          <a:effectLst/>
                        </a:rPr>
                        <a:t> 50-64 </a:t>
                      </a:r>
                    </a:p>
                    <a:p>
                      <a:pPr algn="ctr" fontAlgn="b"/>
                      <a:r>
                        <a:rPr lang="en-US" sz="1200" u="none" strike="noStrike" dirty="0">
                          <a:effectLst/>
                        </a:rPr>
                        <a:t>Index</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Set and Secure Audience Adults 50-64</a:t>
                      </a:r>
                    </a:p>
                    <a:p>
                      <a:pPr algn="ctr" fontAlgn="b"/>
                      <a:r>
                        <a:rPr lang="en-US" sz="1200" u="none" strike="noStrike" dirty="0">
                          <a:effectLst/>
                        </a:rPr>
                        <a:t> Vertical Percent </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048528677"/>
                  </a:ext>
                </a:extLst>
              </a:tr>
              <a:tr h="407901">
                <a:tc>
                  <a:txBody>
                    <a:bodyPr/>
                    <a:lstStyle/>
                    <a:p>
                      <a:pPr algn="l" fontAlgn="ctr"/>
                      <a:r>
                        <a:rPr lang="en-US" sz="1200" u="none" strike="noStrike" dirty="0">
                          <a:effectLst/>
                        </a:rPr>
                        <a:t>ATTITUDES (GENERAL) - AGREE A LOT: I LOOK AT THE WORK I DO AS A CAREER RATHER THAN JUST AS A JOB</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114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24.6%</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486451195"/>
                  </a:ext>
                </a:extLst>
              </a:tr>
              <a:tr h="254064">
                <a:tc>
                  <a:txBody>
                    <a:bodyPr/>
                    <a:lstStyle/>
                    <a:p>
                      <a:pPr algn="l" fontAlgn="ctr"/>
                      <a:r>
                        <a:rPr lang="en-US" sz="1200" u="none" strike="noStrike" dirty="0">
                          <a:effectLst/>
                        </a:rPr>
                        <a:t>ATTITUDES (GENERAL) - AGREE A LOT: I ENJOY SPENDING TIME WITH MY FAMILY</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104</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66.0%</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109236189"/>
                  </a:ext>
                </a:extLst>
              </a:tr>
              <a:tr h="407901">
                <a:tc>
                  <a:txBody>
                    <a:bodyPr/>
                    <a:lstStyle/>
                    <a:p>
                      <a:pPr algn="l" fontAlgn="ctr"/>
                      <a:r>
                        <a:rPr lang="en-US" sz="1200" u="none" strike="noStrike" dirty="0">
                          <a:effectLst/>
                        </a:rPr>
                        <a:t>ATTITUDES (GENERAL) - AGREE A LOT: IT IS IMPORTANT TO CONTINUE LEARNING NEW THINGS THROUGHOUT YOUR LIFE</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108</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61.3%</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2950157056"/>
                  </a:ext>
                </a:extLst>
              </a:tr>
              <a:tr h="407901">
                <a:tc>
                  <a:txBody>
                    <a:bodyPr/>
                    <a:lstStyle/>
                    <a:p>
                      <a:pPr algn="l" fontAlgn="ctr"/>
                      <a:r>
                        <a:rPr lang="en-US" sz="1200" u="none" strike="noStrike" dirty="0">
                          <a:effectLst/>
                        </a:rPr>
                        <a:t>ATTITUDES (GENERAL) - AGREE A LOT: IT IS IMPORTANT TO BE WELL-INFORMED ABOUT THINGS</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110</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45.6%</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770045010"/>
                  </a:ext>
                </a:extLst>
              </a:tr>
              <a:tr h="407901">
                <a:tc>
                  <a:txBody>
                    <a:bodyPr/>
                    <a:lstStyle/>
                    <a:p>
                      <a:pPr algn="l" fontAlgn="ctr"/>
                      <a:r>
                        <a:rPr lang="en-US" sz="1200" u="none" strike="noStrike" dirty="0">
                          <a:effectLst/>
                        </a:rPr>
                        <a:t>ATTITUDES (GENERAL) - AGREE A LOT: I AM WILLING TO VOLUNTEER MY TIME FOR A GOOD CAUSE</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106</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32.4%</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2994696642"/>
                  </a:ext>
                </a:extLst>
              </a:tr>
              <a:tr h="254064">
                <a:tc>
                  <a:txBody>
                    <a:bodyPr/>
                    <a:lstStyle/>
                    <a:p>
                      <a:pPr algn="l" fontAlgn="ctr"/>
                      <a:r>
                        <a:rPr lang="en-US" sz="1200" u="none" strike="noStrike" dirty="0">
                          <a:effectLst/>
                        </a:rPr>
                        <a:t>ATTITUDES (GENERAL) - AGREE A LOT: FAMILY LIFE IS THE MOST IMPORTANT THING TO ME</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105</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52.5%</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395008787"/>
                  </a:ext>
                </a:extLst>
              </a:tr>
              <a:tr h="407901">
                <a:tc>
                  <a:txBody>
                    <a:bodyPr/>
                    <a:lstStyle/>
                    <a:p>
                      <a:pPr algn="l" fontAlgn="ctr"/>
                      <a:r>
                        <a:rPr lang="en-US" sz="1200" u="none" strike="noStrike" dirty="0">
                          <a:effectLst/>
                        </a:rPr>
                        <a:t>ATTITUDES (SOCIAL INTRCTION)-AGREE A LOT: I LIKE TO LEARN ABOUT THINGS, EVEN IF THEY DO NOT SEEM RELEVANT AT THE TIME</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105</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29.3%</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446759171"/>
                  </a:ext>
                </a:extLst>
              </a:tr>
              <a:tr h="407901">
                <a:tc>
                  <a:txBody>
                    <a:bodyPr/>
                    <a:lstStyle/>
                    <a:p>
                      <a:pPr algn="l" fontAlgn="ctr"/>
                      <a:r>
                        <a:rPr lang="en-US" sz="1200" u="none" strike="noStrike" dirty="0">
                          <a:effectLst/>
                        </a:rPr>
                        <a:t>ATTITUDES (SOCIAL INTRCTION)-AGREE A LOT: I ENJOY KEEPING IN TOUCH WITH MY FRIENDS AND ACQUAINTANCES</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105</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37.7%</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663622585"/>
                  </a:ext>
                </a:extLst>
              </a:tr>
              <a:tr h="407901">
                <a:tc>
                  <a:txBody>
                    <a:bodyPr/>
                    <a:lstStyle/>
                    <a:p>
                      <a:pPr algn="l" fontAlgn="ctr"/>
                      <a:r>
                        <a:rPr lang="en-US" sz="1200" u="none" strike="noStrike" dirty="0">
                          <a:effectLst/>
                        </a:rPr>
                        <a:t>ATTITUDES (SOCIAL INTRCTION)-AGREE A LOT: I HAVE A GENUINE INTEREST IN THE PEOPLE WHOM I MEET</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104</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25.0%</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573117401"/>
                  </a:ext>
                </a:extLst>
              </a:tr>
            </a:tbl>
          </a:graphicData>
        </a:graphic>
      </p:graphicFrame>
      <p:sp>
        <p:nvSpPr>
          <p:cNvPr id="6" name="Title 1">
            <a:extLst>
              <a:ext uri="{FF2B5EF4-FFF2-40B4-BE49-F238E27FC236}">
                <a16:creationId xmlns:a16="http://schemas.microsoft.com/office/drawing/2014/main" id="{2129006E-836A-432C-AF46-9E1B54895FF3}"/>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7" name="Rectangle: Rounded Corners 6">
            <a:extLst>
              <a:ext uri="{FF2B5EF4-FFF2-40B4-BE49-F238E27FC236}">
                <a16:creationId xmlns:a16="http://schemas.microsoft.com/office/drawing/2014/main" id="{94F60475-BFF2-4688-972F-9FF7A3E3A380}"/>
              </a:ext>
            </a:extLst>
          </p:cNvPr>
          <p:cNvSpPr/>
          <p:nvPr/>
        </p:nvSpPr>
        <p:spPr>
          <a:xfrm>
            <a:off x="9210699" y="1717841"/>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Work is still important but family life is the more important to them. </a:t>
            </a:r>
          </a:p>
        </p:txBody>
      </p:sp>
    </p:spTree>
    <p:extLst>
      <p:ext uri="{BB962C8B-B14F-4D97-AF65-F5344CB8AC3E}">
        <p14:creationId xmlns:p14="http://schemas.microsoft.com/office/powerpoint/2010/main" val="3317814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AF28-058C-467C-BB9B-3DD71B745292}"/>
              </a:ext>
            </a:extLst>
          </p:cNvPr>
          <p:cNvSpPr>
            <a:spLocks noGrp="1"/>
          </p:cNvSpPr>
          <p:nvPr>
            <p:ph type="title"/>
          </p:nvPr>
        </p:nvSpPr>
        <p:spPr>
          <a:xfrm>
            <a:off x="507459" y="201492"/>
            <a:ext cx="10515600" cy="1325563"/>
          </a:xfrm>
        </p:spPr>
        <p:txBody>
          <a:bodyPr>
            <a:normAutofit/>
          </a:bodyPr>
          <a:lstStyle/>
          <a:p>
            <a:r>
              <a:rPr lang="en-US" sz="2800" dirty="0"/>
              <a:t>Messaging – What They Love To Do</a:t>
            </a:r>
          </a:p>
        </p:txBody>
      </p:sp>
      <p:sp>
        <p:nvSpPr>
          <p:cNvPr id="3" name="Slide Number Placeholder 2">
            <a:extLst>
              <a:ext uri="{FF2B5EF4-FFF2-40B4-BE49-F238E27FC236}">
                <a16:creationId xmlns:a16="http://schemas.microsoft.com/office/drawing/2014/main" id="{FEFA47C5-39B4-48E0-8874-4C7C0FB9EB3A}"/>
              </a:ext>
            </a:extLst>
          </p:cNvPr>
          <p:cNvSpPr>
            <a:spLocks noGrp="1"/>
          </p:cNvSpPr>
          <p:nvPr>
            <p:ph type="sldNum" sz="quarter" idx="12"/>
          </p:nvPr>
        </p:nvSpPr>
        <p:spPr/>
        <p:txBody>
          <a:bodyPr/>
          <a:lstStyle/>
          <a:p>
            <a:fld id="{201A55B1-A142-4705-B2D4-CE7F8029E9EB}" type="slidenum">
              <a:rPr lang="en-US" smtClean="0"/>
              <a:t>49</a:t>
            </a:fld>
            <a:endParaRPr lang="en-US"/>
          </a:p>
        </p:txBody>
      </p:sp>
      <p:graphicFrame>
        <p:nvGraphicFramePr>
          <p:cNvPr id="4" name="Table 3">
            <a:extLst>
              <a:ext uri="{FF2B5EF4-FFF2-40B4-BE49-F238E27FC236}">
                <a16:creationId xmlns:a16="http://schemas.microsoft.com/office/drawing/2014/main" id="{9E88F5A8-0227-4845-9AF4-D22D966A4942}"/>
              </a:ext>
            </a:extLst>
          </p:cNvPr>
          <p:cNvGraphicFramePr>
            <a:graphicFrameLocks noGrp="1"/>
          </p:cNvGraphicFramePr>
          <p:nvPr>
            <p:extLst>
              <p:ext uri="{D42A27DB-BD31-4B8C-83A1-F6EECF244321}">
                <p14:modId xmlns:p14="http://schemas.microsoft.com/office/powerpoint/2010/main" val="2291916027"/>
              </p:ext>
            </p:extLst>
          </p:nvPr>
        </p:nvGraphicFramePr>
        <p:xfrm>
          <a:off x="644149" y="1391840"/>
          <a:ext cx="8198194" cy="4330231"/>
        </p:xfrm>
        <a:graphic>
          <a:graphicData uri="http://schemas.openxmlformats.org/drawingml/2006/table">
            <a:tbl>
              <a:tblPr>
                <a:tableStyleId>{5C22544A-7EE6-4342-B048-85BDC9FD1C3A}</a:tableStyleId>
              </a:tblPr>
              <a:tblGrid>
                <a:gridCol w="5681725">
                  <a:extLst>
                    <a:ext uri="{9D8B030D-6E8A-4147-A177-3AD203B41FA5}">
                      <a16:colId xmlns:a16="http://schemas.microsoft.com/office/drawing/2014/main" val="2602989444"/>
                    </a:ext>
                  </a:extLst>
                </a:gridCol>
                <a:gridCol w="1308665">
                  <a:extLst>
                    <a:ext uri="{9D8B030D-6E8A-4147-A177-3AD203B41FA5}">
                      <a16:colId xmlns:a16="http://schemas.microsoft.com/office/drawing/2014/main" val="3235870506"/>
                    </a:ext>
                  </a:extLst>
                </a:gridCol>
                <a:gridCol w="1207804">
                  <a:extLst>
                    <a:ext uri="{9D8B030D-6E8A-4147-A177-3AD203B41FA5}">
                      <a16:colId xmlns:a16="http://schemas.microsoft.com/office/drawing/2014/main" val="3261274615"/>
                    </a:ext>
                  </a:extLst>
                </a:gridCol>
              </a:tblGrid>
              <a:tr h="797914">
                <a:tc>
                  <a:txBody>
                    <a:bodyPr/>
                    <a:lstStyle/>
                    <a:p>
                      <a:pPr algn="l" fontAlgn="ct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b="1" u="none" strike="noStrike" dirty="0">
                          <a:effectLst/>
                        </a:rPr>
                        <a:t>Spirit Drinkers</a:t>
                      </a:r>
                    </a:p>
                    <a:p>
                      <a:pPr algn="ctr" fontAlgn="b"/>
                      <a:r>
                        <a:rPr lang="en-US" sz="1200" b="1" u="none" strike="noStrike" dirty="0">
                          <a:effectLst/>
                        </a:rPr>
                        <a:t> 50-64</a:t>
                      </a:r>
                    </a:p>
                    <a:p>
                      <a:pPr algn="ctr" fontAlgn="b"/>
                      <a:r>
                        <a:rPr lang="en-US" sz="1200" b="1" u="none" strike="noStrike" dirty="0">
                          <a:effectLst/>
                        </a:rPr>
                        <a:t> Index</a:t>
                      </a:r>
                      <a:endParaRPr lang="en-US" sz="12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Spirit Drinkers</a:t>
                      </a:r>
                    </a:p>
                    <a:p>
                      <a:pPr algn="ctr" fontAlgn="b"/>
                      <a:r>
                        <a:rPr lang="en-US" sz="1200" b="1" u="none" strike="noStrike" dirty="0">
                          <a:effectLst/>
                        </a:rPr>
                        <a:t> 50-64</a:t>
                      </a:r>
                    </a:p>
                    <a:p>
                      <a:pPr algn="ctr" fontAlgn="b"/>
                      <a:r>
                        <a:rPr lang="en-US" sz="1200" b="1" u="none" strike="noStrike" dirty="0">
                          <a:effectLst/>
                        </a:rPr>
                        <a:t> Vertical Percent </a:t>
                      </a:r>
                      <a:endParaRPr lang="en-US" sz="1200" b="1"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822231708"/>
                  </a:ext>
                </a:extLst>
              </a:tr>
              <a:tr h="326567">
                <a:tc>
                  <a:txBody>
                    <a:bodyPr/>
                    <a:lstStyle/>
                    <a:p>
                      <a:pPr algn="l" fontAlgn="ctr"/>
                      <a:r>
                        <a:rPr lang="en-US" sz="1200" u="none" strike="noStrike" dirty="0">
                          <a:effectLst/>
                        </a:rPr>
                        <a:t>LEISURE ACTIVITIES/HOBBIES-LAST 12 MOS: BARBECUING</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128</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49.9%</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423949435"/>
                  </a:ext>
                </a:extLst>
              </a:tr>
              <a:tr h="326567">
                <a:tc>
                  <a:txBody>
                    <a:bodyPr/>
                    <a:lstStyle/>
                    <a:p>
                      <a:pPr algn="l" fontAlgn="ctr"/>
                      <a:r>
                        <a:rPr lang="en-US" sz="1200" u="none" strike="noStrike" dirty="0">
                          <a:effectLst/>
                        </a:rPr>
                        <a:t>LEISURE ACTIVITIES/HOBBIES-LAST 12 MOS: COOKING FOR FUN</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113</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40.4%</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279317546"/>
                  </a:ext>
                </a:extLst>
              </a:tr>
              <a:tr h="326567">
                <a:tc>
                  <a:txBody>
                    <a:bodyPr/>
                    <a:lstStyle/>
                    <a:p>
                      <a:pPr algn="l" fontAlgn="ctr"/>
                      <a:r>
                        <a:rPr lang="en-US" sz="1200" u="none" strike="noStrike" dirty="0">
                          <a:effectLst/>
                        </a:rPr>
                        <a:t>LEISURE ACTIVITIES/HOBBIES-LAST 12 MOS: GARDENING</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144</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44.3%</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2461302656"/>
                  </a:ext>
                </a:extLst>
              </a:tr>
              <a:tr h="326567">
                <a:tc>
                  <a:txBody>
                    <a:bodyPr/>
                    <a:lstStyle/>
                    <a:p>
                      <a:pPr algn="l" fontAlgn="ctr"/>
                      <a:r>
                        <a:rPr lang="en-US" sz="1200" u="none" strike="noStrike" dirty="0">
                          <a:effectLst/>
                        </a:rPr>
                        <a:t>LEISURE ACTIVITIES/HOBBIES-LAST 12 MOS: GO TO A BEACH/LAKE</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116</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46.9%</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403576437"/>
                  </a:ext>
                </a:extLst>
              </a:tr>
              <a:tr h="326567">
                <a:tc>
                  <a:txBody>
                    <a:bodyPr/>
                    <a:lstStyle/>
                    <a:p>
                      <a:pPr algn="l" fontAlgn="ctr"/>
                      <a:r>
                        <a:rPr lang="en-US" sz="1200" u="none" strike="noStrike" dirty="0">
                          <a:effectLst/>
                        </a:rPr>
                        <a:t>LEISURE ACTIVITIES/HOBBIES-LAST 12 MOS: LISTENING TO MUSIC</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107</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71.2%</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704700217"/>
                  </a:ext>
                </a:extLst>
              </a:tr>
              <a:tr h="326567">
                <a:tc>
                  <a:txBody>
                    <a:bodyPr/>
                    <a:lstStyle/>
                    <a:p>
                      <a:pPr algn="l" fontAlgn="ctr"/>
                      <a:r>
                        <a:rPr lang="en-US" sz="1200" u="none" strike="noStrike" dirty="0">
                          <a:effectLst/>
                        </a:rPr>
                        <a:t>LEISURE ACTIVITIES/HOBBIES-LAST 12 MOS: READING BOOKS</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108</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53.3%</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931127096"/>
                  </a:ext>
                </a:extLst>
              </a:tr>
              <a:tr h="524305">
                <a:tc>
                  <a:txBody>
                    <a:bodyPr/>
                    <a:lstStyle/>
                    <a:p>
                      <a:pPr algn="l" fontAlgn="ctr"/>
                      <a:r>
                        <a:rPr lang="en-US" sz="1200" u="none" strike="noStrike" dirty="0">
                          <a:effectLst/>
                        </a:rPr>
                        <a:t>ATTITUDES (TRAVEL) - AGREE A LOT: I PREFER TRAVELING IN THE U.S. AS OPPOSED TO TRAVELING TO FOREIGN COUNTRIES</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116</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32.5%</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522372637"/>
                  </a:ext>
                </a:extLst>
              </a:tr>
              <a:tr h="524305">
                <a:tc>
                  <a:txBody>
                    <a:bodyPr/>
                    <a:lstStyle/>
                    <a:p>
                      <a:pPr algn="l" fontAlgn="ctr"/>
                      <a:r>
                        <a:rPr lang="en-US" sz="1200" u="none" strike="noStrike" dirty="0">
                          <a:effectLst/>
                        </a:rPr>
                        <a:t>ATTITUDES (GENERAL) - AGREE A LOT: I PREFER TO SPEND A QUIET EVENING AT HOME THAN TO GO OUT</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101</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32.7%</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003293873"/>
                  </a:ext>
                </a:extLst>
              </a:tr>
              <a:tr h="524305">
                <a:tc>
                  <a:txBody>
                    <a:bodyPr/>
                    <a:lstStyle/>
                    <a:p>
                      <a:pPr algn="l" fontAlgn="ctr"/>
                      <a:r>
                        <a:rPr lang="en-US" sz="1200" u="none" strike="noStrike" dirty="0">
                          <a:effectLst/>
                        </a:rPr>
                        <a:t>ATTITUDES (GENERAL) - AGREE A LOT: I ENJOY ENTERTAINING PEOPLE IN MY HOME</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109</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24.3%</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494637731"/>
                  </a:ext>
                </a:extLst>
              </a:tr>
            </a:tbl>
          </a:graphicData>
        </a:graphic>
      </p:graphicFrame>
      <p:sp>
        <p:nvSpPr>
          <p:cNvPr id="6" name="Title 1">
            <a:extLst>
              <a:ext uri="{FF2B5EF4-FFF2-40B4-BE49-F238E27FC236}">
                <a16:creationId xmlns:a16="http://schemas.microsoft.com/office/drawing/2014/main" id="{6E28CEB0-343E-4E54-85A8-A7C5958C7211}"/>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7" name="Rectangle: Rounded Corners 6">
            <a:extLst>
              <a:ext uri="{FF2B5EF4-FFF2-40B4-BE49-F238E27FC236}">
                <a16:creationId xmlns:a16="http://schemas.microsoft.com/office/drawing/2014/main" id="{66A7D6FD-0229-4459-83D9-91D63529FA71}"/>
              </a:ext>
            </a:extLst>
          </p:cNvPr>
          <p:cNvSpPr/>
          <p:nvPr/>
        </p:nvSpPr>
        <p:spPr>
          <a:xfrm>
            <a:off x="9283095" y="1618416"/>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Enjoy entertaining and doing quiet activities at home.  </a:t>
            </a:r>
          </a:p>
        </p:txBody>
      </p:sp>
    </p:spTree>
    <p:extLst>
      <p:ext uri="{BB962C8B-B14F-4D97-AF65-F5344CB8AC3E}">
        <p14:creationId xmlns:p14="http://schemas.microsoft.com/office/powerpoint/2010/main" val="2578549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0345F7-9B9E-40AD-8329-81D490D24584}"/>
              </a:ext>
            </a:extLst>
          </p:cNvPr>
          <p:cNvSpPr>
            <a:spLocks noGrp="1"/>
          </p:cNvSpPr>
          <p:nvPr>
            <p:ph type="sldNum" sz="quarter" idx="12"/>
          </p:nvPr>
        </p:nvSpPr>
        <p:spPr/>
        <p:txBody>
          <a:bodyPr/>
          <a:lstStyle/>
          <a:p>
            <a:fld id="{201A55B1-A142-4705-B2D4-CE7F8029E9EB}" type="slidenum">
              <a:rPr lang="en-US" smtClean="0"/>
              <a:t>5</a:t>
            </a:fld>
            <a:endParaRPr lang="en-US"/>
          </a:p>
        </p:txBody>
      </p:sp>
      <p:sp>
        <p:nvSpPr>
          <p:cNvPr id="25" name="Title 1">
            <a:extLst>
              <a:ext uri="{FF2B5EF4-FFF2-40B4-BE49-F238E27FC236}">
                <a16:creationId xmlns:a16="http://schemas.microsoft.com/office/drawing/2014/main" id="{9722D0D2-5A36-443F-A53F-39877F4D9165}"/>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Methodology Step 2</a:t>
            </a:r>
          </a:p>
        </p:txBody>
      </p:sp>
      <p:pic>
        <p:nvPicPr>
          <p:cNvPr id="11" name="Picture 10">
            <a:extLst>
              <a:ext uri="{FF2B5EF4-FFF2-40B4-BE49-F238E27FC236}">
                <a16:creationId xmlns:a16="http://schemas.microsoft.com/office/drawing/2014/main" id="{BF24078D-D932-4688-86A9-F2C9C97D4189}"/>
              </a:ext>
            </a:extLst>
          </p:cNvPr>
          <p:cNvPicPr>
            <a:picLocks noChangeAspect="1"/>
          </p:cNvPicPr>
          <p:nvPr/>
        </p:nvPicPr>
        <p:blipFill>
          <a:blip r:embed="rId2"/>
          <a:stretch>
            <a:fillRect/>
          </a:stretch>
        </p:blipFill>
        <p:spPr>
          <a:xfrm>
            <a:off x="947737" y="1309687"/>
            <a:ext cx="10296525" cy="4238625"/>
          </a:xfrm>
          <a:prstGeom prst="rect">
            <a:avLst/>
          </a:prstGeom>
        </p:spPr>
      </p:pic>
    </p:spTree>
    <p:extLst>
      <p:ext uri="{BB962C8B-B14F-4D97-AF65-F5344CB8AC3E}">
        <p14:creationId xmlns:p14="http://schemas.microsoft.com/office/powerpoint/2010/main" val="2059196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4F7FF0-0B70-4A1E-9EF0-5DE2A70BD52E}"/>
              </a:ext>
            </a:extLst>
          </p:cNvPr>
          <p:cNvSpPr>
            <a:spLocks noGrp="1"/>
          </p:cNvSpPr>
          <p:nvPr>
            <p:ph type="sldNum" sz="quarter" idx="12"/>
          </p:nvPr>
        </p:nvSpPr>
        <p:spPr/>
        <p:txBody>
          <a:bodyPr/>
          <a:lstStyle/>
          <a:p>
            <a:fld id="{201A55B1-A142-4705-B2D4-CE7F8029E9EB}" type="slidenum">
              <a:rPr lang="en-US" smtClean="0"/>
              <a:t>50</a:t>
            </a:fld>
            <a:endParaRPr lang="en-US"/>
          </a:p>
        </p:txBody>
      </p:sp>
      <p:pic>
        <p:nvPicPr>
          <p:cNvPr id="4" name="Picture 3">
            <a:extLst>
              <a:ext uri="{FF2B5EF4-FFF2-40B4-BE49-F238E27FC236}">
                <a16:creationId xmlns:a16="http://schemas.microsoft.com/office/drawing/2014/main" id="{BA28ED26-172D-4971-8432-A885B8CABBAD}"/>
              </a:ext>
            </a:extLst>
          </p:cNvPr>
          <p:cNvPicPr>
            <a:picLocks noChangeAspect="1"/>
          </p:cNvPicPr>
          <p:nvPr/>
        </p:nvPicPr>
        <p:blipFill rotWithShape="1">
          <a:blip r:embed="rId2">
            <a:extLst>
              <a:ext uri="{28A0092B-C50C-407E-A947-70E740481C1C}">
                <a14:useLocalDpi xmlns:a14="http://schemas.microsoft.com/office/drawing/2010/main" val="0"/>
              </a:ext>
            </a:extLst>
          </a:blip>
          <a:srcRect t="26654" b="5483"/>
          <a:stretch/>
        </p:blipFill>
        <p:spPr>
          <a:xfrm>
            <a:off x="645809" y="1325938"/>
            <a:ext cx="9525000" cy="3962400"/>
          </a:xfrm>
          <a:prstGeom prst="rect">
            <a:avLst/>
          </a:prstGeom>
        </p:spPr>
      </p:pic>
      <p:sp>
        <p:nvSpPr>
          <p:cNvPr id="5" name="Title 1">
            <a:extLst>
              <a:ext uri="{FF2B5EF4-FFF2-40B4-BE49-F238E27FC236}">
                <a16:creationId xmlns:a16="http://schemas.microsoft.com/office/drawing/2014/main" id="{4826BFDE-E1EE-47A1-95F1-4CFDBBDFBA15}"/>
              </a:ext>
            </a:extLst>
          </p:cNvPr>
          <p:cNvSpPr txBox="1">
            <a:spLocks/>
          </p:cNvSpPr>
          <p:nvPr/>
        </p:nvSpPr>
        <p:spPr>
          <a:xfrm>
            <a:off x="384910" y="66315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Shopping Attitudes</a:t>
            </a:r>
          </a:p>
        </p:txBody>
      </p:sp>
      <p:sp>
        <p:nvSpPr>
          <p:cNvPr id="7" name="Title 1">
            <a:extLst>
              <a:ext uri="{FF2B5EF4-FFF2-40B4-BE49-F238E27FC236}">
                <a16:creationId xmlns:a16="http://schemas.microsoft.com/office/drawing/2014/main" id="{7C9AD37F-E4C7-4136-918F-4373BBC76511}"/>
              </a:ext>
            </a:extLst>
          </p:cNvPr>
          <p:cNvSpPr txBox="1">
            <a:spLocks/>
          </p:cNvSpPr>
          <p:nvPr/>
        </p:nvSpPr>
        <p:spPr>
          <a:xfrm>
            <a:off x="384910" y="80589"/>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8" name="Rectangle: Rounded Corners 7">
            <a:extLst>
              <a:ext uri="{FF2B5EF4-FFF2-40B4-BE49-F238E27FC236}">
                <a16:creationId xmlns:a16="http://schemas.microsoft.com/office/drawing/2014/main" id="{95D3CBD9-ED71-4240-9EBA-5D69F7030128}"/>
              </a:ext>
            </a:extLst>
          </p:cNvPr>
          <p:cNvSpPr/>
          <p:nvPr/>
        </p:nvSpPr>
        <p:spPr>
          <a:xfrm>
            <a:off x="4933545" y="4455268"/>
            <a:ext cx="5582055" cy="860171"/>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r>
              <a:rPr lang="en-US" dirty="0"/>
              <a:t>Knowledgeable shoppers.  Both Virtual and Upscale Clicks &amp; Bricks are both known for doing their research before they buy. </a:t>
            </a:r>
          </a:p>
        </p:txBody>
      </p:sp>
    </p:spTree>
    <p:extLst>
      <p:ext uri="{BB962C8B-B14F-4D97-AF65-F5344CB8AC3E}">
        <p14:creationId xmlns:p14="http://schemas.microsoft.com/office/powerpoint/2010/main" val="865276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5FD4-1970-486F-88F8-BF3AB7B8CC15}"/>
              </a:ext>
            </a:extLst>
          </p:cNvPr>
          <p:cNvSpPr>
            <a:spLocks noGrp="1"/>
          </p:cNvSpPr>
          <p:nvPr>
            <p:ph type="title"/>
          </p:nvPr>
        </p:nvSpPr>
        <p:spPr>
          <a:xfrm>
            <a:off x="573206" y="229352"/>
            <a:ext cx="10515600" cy="1325563"/>
          </a:xfrm>
        </p:spPr>
        <p:txBody>
          <a:bodyPr>
            <a:normAutofit/>
          </a:bodyPr>
          <a:lstStyle/>
          <a:p>
            <a:r>
              <a:rPr lang="en-US" sz="2800" dirty="0"/>
              <a:t>Shopping Attitudes </a:t>
            </a:r>
          </a:p>
        </p:txBody>
      </p:sp>
      <p:sp>
        <p:nvSpPr>
          <p:cNvPr id="3" name="Slide Number Placeholder 2">
            <a:extLst>
              <a:ext uri="{FF2B5EF4-FFF2-40B4-BE49-F238E27FC236}">
                <a16:creationId xmlns:a16="http://schemas.microsoft.com/office/drawing/2014/main" id="{D9CC4461-2DF6-4631-ADA6-F6996BDC2401}"/>
              </a:ext>
            </a:extLst>
          </p:cNvPr>
          <p:cNvSpPr>
            <a:spLocks noGrp="1"/>
          </p:cNvSpPr>
          <p:nvPr>
            <p:ph type="sldNum" sz="quarter" idx="12"/>
          </p:nvPr>
        </p:nvSpPr>
        <p:spPr/>
        <p:txBody>
          <a:bodyPr/>
          <a:lstStyle/>
          <a:p>
            <a:fld id="{201A55B1-A142-4705-B2D4-CE7F8029E9EB}" type="slidenum">
              <a:rPr lang="en-US" smtClean="0"/>
              <a:t>51</a:t>
            </a:fld>
            <a:endParaRPr lang="en-US"/>
          </a:p>
        </p:txBody>
      </p:sp>
      <p:graphicFrame>
        <p:nvGraphicFramePr>
          <p:cNvPr id="4" name="Table 3">
            <a:extLst>
              <a:ext uri="{FF2B5EF4-FFF2-40B4-BE49-F238E27FC236}">
                <a16:creationId xmlns:a16="http://schemas.microsoft.com/office/drawing/2014/main" id="{55338312-5E49-4F70-BF84-804EC8F63983}"/>
              </a:ext>
            </a:extLst>
          </p:cNvPr>
          <p:cNvGraphicFramePr>
            <a:graphicFrameLocks noGrp="1"/>
          </p:cNvGraphicFramePr>
          <p:nvPr>
            <p:extLst>
              <p:ext uri="{D42A27DB-BD31-4B8C-83A1-F6EECF244321}">
                <p14:modId xmlns:p14="http://schemas.microsoft.com/office/powerpoint/2010/main" val="3985128276"/>
              </p:ext>
            </p:extLst>
          </p:nvPr>
        </p:nvGraphicFramePr>
        <p:xfrm>
          <a:off x="573207" y="1189038"/>
          <a:ext cx="8617928" cy="4891256"/>
        </p:xfrm>
        <a:graphic>
          <a:graphicData uri="http://schemas.openxmlformats.org/drawingml/2006/table">
            <a:tbl>
              <a:tblPr>
                <a:tableStyleId>{5C22544A-7EE6-4342-B048-85BDC9FD1C3A}</a:tableStyleId>
              </a:tblPr>
              <a:tblGrid>
                <a:gridCol w="6495499">
                  <a:extLst>
                    <a:ext uri="{9D8B030D-6E8A-4147-A177-3AD203B41FA5}">
                      <a16:colId xmlns:a16="http://schemas.microsoft.com/office/drawing/2014/main" val="4133705236"/>
                    </a:ext>
                  </a:extLst>
                </a:gridCol>
                <a:gridCol w="899197">
                  <a:extLst>
                    <a:ext uri="{9D8B030D-6E8A-4147-A177-3AD203B41FA5}">
                      <a16:colId xmlns:a16="http://schemas.microsoft.com/office/drawing/2014/main" val="3257230208"/>
                    </a:ext>
                  </a:extLst>
                </a:gridCol>
                <a:gridCol w="1223232">
                  <a:extLst>
                    <a:ext uri="{9D8B030D-6E8A-4147-A177-3AD203B41FA5}">
                      <a16:colId xmlns:a16="http://schemas.microsoft.com/office/drawing/2014/main" val="3268944756"/>
                    </a:ext>
                  </a:extLst>
                </a:gridCol>
              </a:tblGrid>
              <a:tr h="661413">
                <a:tc>
                  <a:txBody>
                    <a:bodyPr/>
                    <a:lstStyle/>
                    <a:p>
                      <a:pPr algn="l" fontAlgn="b"/>
                      <a:endParaRPr lang="en-US" sz="1200" b="0" i="0" u="none" strike="noStrike" dirty="0">
                        <a:solidFill>
                          <a:srgbClr val="000000"/>
                        </a:solidFill>
                        <a:effectLst/>
                        <a:latin typeface="Calibri" panose="020F0502020204030204" pitchFamily="34" charset="0"/>
                      </a:endParaRPr>
                    </a:p>
                  </a:txBody>
                  <a:tcPr marL="9196" marR="9196" marT="9196" marB="44139" anchor="b"/>
                </a:tc>
                <a:tc>
                  <a:txBody>
                    <a:bodyPr/>
                    <a:lstStyle/>
                    <a:p>
                      <a:pPr algn="ctr" fontAlgn="b"/>
                      <a:r>
                        <a:rPr lang="en-US" sz="1200" b="1" u="none" strike="noStrike" dirty="0">
                          <a:effectLst/>
                        </a:rPr>
                        <a:t>Liquor Drinkers 50-64 Index</a:t>
                      </a:r>
                      <a:endParaRPr lang="en-US" sz="1200" b="1" i="0" u="none" strike="noStrike" dirty="0">
                        <a:solidFill>
                          <a:srgbClr val="000000"/>
                        </a:solidFill>
                        <a:effectLst/>
                        <a:latin typeface="Calibri" panose="020F0502020204030204" pitchFamily="34" charset="0"/>
                      </a:endParaRPr>
                    </a:p>
                  </a:txBody>
                  <a:tcPr marL="9196" marR="9196" marT="9196" marB="44139" anchor="b"/>
                </a:tc>
                <a:tc>
                  <a:txBody>
                    <a:bodyPr/>
                    <a:lstStyle/>
                    <a:p>
                      <a:pPr algn="ctr" fontAlgn="b"/>
                      <a:r>
                        <a:rPr lang="en-US" sz="1200" b="1" u="none" strike="noStrike" dirty="0">
                          <a:effectLst/>
                        </a:rPr>
                        <a:t>Liquor Drinkers 50-64 Vertical Percent </a:t>
                      </a:r>
                      <a:endParaRPr lang="en-US" sz="1200" b="1" i="0" u="none" strike="noStrike" dirty="0">
                        <a:solidFill>
                          <a:srgbClr val="000000"/>
                        </a:solidFill>
                        <a:effectLst/>
                        <a:latin typeface="Calibri" panose="020F0502020204030204" pitchFamily="34" charset="0"/>
                      </a:endParaRPr>
                    </a:p>
                  </a:txBody>
                  <a:tcPr marL="9196" marR="9196" marT="9196" marB="44139" anchor="b"/>
                </a:tc>
                <a:extLst>
                  <a:ext uri="{0D108BD9-81ED-4DB2-BD59-A6C34878D82A}">
                    <a16:rowId xmlns:a16="http://schemas.microsoft.com/office/drawing/2014/main" val="1422693890"/>
                  </a:ext>
                </a:extLst>
              </a:tr>
              <a:tr h="242453">
                <a:tc>
                  <a:txBody>
                    <a:bodyPr/>
                    <a:lstStyle/>
                    <a:p>
                      <a:pPr algn="l" fontAlgn="ctr"/>
                      <a:r>
                        <a:rPr lang="en-US" sz="1200" u="none" strike="noStrike" dirty="0">
                          <a:effectLst/>
                        </a:rPr>
                        <a:t>ATTITUDES (GENERAL) - AGREE A LOT: IT IS IMPORTANT THAT A COMPANY ACTS ETHICALLY</a:t>
                      </a:r>
                      <a:endParaRPr lang="en-US" sz="1200" b="1" i="0" u="none" strike="noStrike" dirty="0">
                        <a:solidFill>
                          <a:srgbClr val="000000"/>
                        </a:solidFill>
                        <a:effectLst/>
                        <a:latin typeface="Calibri" panose="020F0502020204030204" pitchFamily="34" charset="0"/>
                      </a:endParaRPr>
                    </a:p>
                  </a:txBody>
                  <a:tcPr marL="9196" marR="9196" marT="9196" marB="44139" anchor="ctr">
                    <a:solidFill>
                      <a:schemeClr val="accent1">
                        <a:lumMod val="20000"/>
                        <a:lumOff val="80000"/>
                      </a:schemeClr>
                    </a:solidFill>
                  </a:tcPr>
                </a:tc>
                <a:tc>
                  <a:txBody>
                    <a:bodyPr/>
                    <a:lstStyle/>
                    <a:p>
                      <a:pPr algn="ctr" fontAlgn="b"/>
                      <a:r>
                        <a:rPr lang="en-US" sz="1200" u="none" strike="noStrike" dirty="0">
                          <a:effectLst/>
                        </a:rPr>
                        <a:t>118</a:t>
                      </a:r>
                      <a:endParaRPr lang="en-US" sz="1200" b="0" i="0" u="none" strike="noStrike" dirty="0">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tc>
                  <a:txBody>
                    <a:bodyPr/>
                    <a:lstStyle/>
                    <a:p>
                      <a:pPr algn="ctr" fontAlgn="b"/>
                      <a:r>
                        <a:rPr lang="en-US" sz="1200" u="none" strike="noStrike" dirty="0">
                          <a:effectLst/>
                        </a:rPr>
                        <a:t>55.1%</a:t>
                      </a:r>
                      <a:endParaRPr lang="en-US" sz="1200" b="0" i="0" u="none" strike="noStrike" dirty="0">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extLst>
                  <a:ext uri="{0D108BD9-81ED-4DB2-BD59-A6C34878D82A}">
                    <a16:rowId xmlns:a16="http://schemas.microsoft.com/office/drawing/2014/main" val="1024666251"/>
                  </a:ext>
                </a:extLst>
              </a:tr>
              <a:tr h="242453">
                <a:tc>
                  <a:txBody>
                    <a:bodyPr/>
                    <a:lstStyle/>
                    <a:p>
                      <a:pPr algn="l" fontAlgn="ctr"/>
                      <a:r>
                        <a:rPr lang="en-US" sz="1200" u="none" strike="noStrike">
                          <a:effectLst/>
                        </a:rPr>
                        <a:t>ATTITUDES (GENERAL) - AGREE A LOT: IT’S WORTH PAYING EXTRA FOR QUALITY GOODS</a:t>
                      </a:r>
                      <a:endParaRPr lang="en-US" sz="1200" b="1" i="0" u="none" strike="noStrike">
                        <a:solidFill>
                          <a:srgbClr val="000000"/>
                        </a:solidFill>
                        <a:effectLst/>
                        <a:latin typeface="Calibri" panose="020F0502020204030204" pitchFamily="34" charset="0"/>
                      </a:endParaRPr>
                    </a:p>
                  </a:txBody>
                  <a:tcPr marL="9196" marR="9196" marT="9196" marB="44139" anchor="ctr"/>
                </a:tc>
                <a:tc>
                  <a:txBody>
                    <a:bodyPr/>
                    <a:lstStyle/>
                    <a:p>
                      <a:pPr algn="ctr" fontAlgn="b"/>
                      <a:r>
                        <a:rPr lang="en-US" sz="1200" u="none" strike="noStrike" dirty="0">
                          <a:effectLst/>
                        </a:rPr>
                        <a:t>108</a:t>
                      </a:r>
                      <a:endParaRPr lang="en-US" sz="1200" b="0" i="0" u="none" strike="noStrike" dirty="0">
                        <a:solidFill>
                          <a:srgbClr val="000000"/>
                        </a:solidFill>
                        <a:effectLst/>
                        <a:latin typeface="Calibri" panose="020F0502020204030204" pitchFamily="34" charset="0"/>
                      </a:endParaRPr>
                    </a:p>
                  </a:txBody>
                  <a:tcPr marL="9196" marR="9196" marT="9196" marB="44139" anchor="b"/>
                </a:tc>
                <a:tc>
                  <a:txBody>
                    <a:bodyPr/>
                    <a:lstStyle/>
                    <a:p>
                      <a:pPr algn="ctr" fontAlgn="b"/>
                      <a:r>
                        <a:rPr lang="en-US" sz="1200" u="none" strike="noStrike" dirty="0">
                          <a:effectLst/>
                        </a:rPr>
                        <a:t>22.4%</a:t>
                      </a:r>
                      <a:endParaRPr lang="en-US" sz="1200" b="0" i="0" u="none" strike="noStrike" dirty="0">
                        <a:solidFill>
                          <a:srgbClr val="000000"/>
                        </a:solidFill>
                        <a:effectLst/>
                        <a:latin typeface="Calibri" panose="020F0502020204030204" pitchFamily="34" charset="0"/>
                      </a:endParaRPr>
                    </a:p>
                  </a:txBody>
                  <a:tcPr marL="9196" marR="9196" marT="9196" marB="44139" anchor="b"/>
                </a:tc>
                <a:extLst>
                  <a:ext uri="{0D108BD9-81ED-4DB2-BD59-A6C34878D82A}">
                    <a16:rowId xmlns:a16="http://schemas.microsoft.com/office/drawing/2014/main" val="1841945145"/>
                  </a:ext>
                </a:extLst>
              </a:tr>
              <a:tr h="242453">
                <a:tc>
                  <a:txBody>
                    <a:bodyPr/>
                    <a:lstStyle/>
                    <a:p>
                      <a:pPr algn="l" fontAlgn="ctr"/>
                      <a:r>
                        <a:rPr lang="en-US" sz="1200" u="none" strike="noStrike">
                          <a:effectLst/>
                        </a:rPr>
                        <a:t>ATTITUDES (GENERAL) - AGREE A LOT: I DECIDE WHAT I WANT BEFORE I GO SHOPPING</a:t>
                      </a:r>
                      <a:endParaRPr lang="en-US" sz="1200" b="1" i="0" u="none" strike="noStrike">
                        <a:solidFill>
                          <a:srgbClr val="000000"/>
                        </a:solidFill>
                        <a:effectLst/>
                        <a:latin typeface="Calibri" panose="020F0502020204030204" pitchFamily="34" charset="0"/>
                      </a:endParaRPr>
                    </a:p>
                  </a:txBody>
                  <a:tcPr marL="9196" marR="9196" marT="9196" marB="44139" anchor="ctr">
                    <a:solidFill>
                      <a:schemeClr val="accent1">
                        <a:lumMod val="20000"/>
                        <a:lumOff val="80000"/>
                      </a:schemeClr>
                    </a:solidFill>
                  </a:tcPr>
                </a:tc>
                <a:tc>
                  <a:txBody>
                    <a:bodyPr/>
                    <a:lstStyle/>
                    <a:p>
                      <a:pPr algn="ctr" fontAlgn="b"/>
                      <a:r>
                        <a:rPr lang="en-US" sz="1200" u="none" strike="noStrike" dirty="0">
                          <a:effectLst/>
                        </a:rPr>
                        <a:t>107</a:t>
                      </a:r>
                      <a:endParaRPr lang="en-US" sz="1200" b="0" i="0" u="none" strike="noStrike" dirty="0">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tc>
                  <a:txBody>
                    <a:bodyPr/>
                    <a:lstStyle/>
                    <a:p>
                      <a:pPr algn="ctr" fontAlgn="b"/>
                      <a:r>
                        <a:rPr lang="en-US" sz="1200" u="none" strike="noStrike" dirty="0">
                          <a:effectLst/>
                        </a:rPr>
                        <a:t>27.5%</a:t>
                      </a:r>
                      <a:endParaRPr lang="en-US" sz="1200" b="0" i="0" u="none" strike="noStrike" dirty="0">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extLst>
                  <a:ext uri="{0D108BD9-81ED-4DB2-BD59-A6C34878D82A}">
                    <a16:rowId xmlns:a16="http://schemas.microsoft.com/office/drawing/2014/main" val="4146247793"/>
                  </a:ext>
                </a:extLst>
              </a:tr>
              <a:tr h="430162">
                <a:tc>
                  <a:txBody>
                    <a:bodyPr/>
                    <a:lstStyle/>
                    <a:p>
                      <a:pPr algn="l" fontAlgn="ctr"/>
                      <a:r>
                        <a:rPr lang="en-US" sz="1200" u="none" strike="noStrike">
                          <a:effectLst/>
                        </a:rPr>
                        <a:t>ATTITUDES (ABOUT SHOPPING)- AGREE A LOT: I USUALLY ONLY SHOP AT MY FAVORITE STORES BECAUSE I KNOW THEY HAVE THE BRANDS I LIKE</a:t>
                      </a:r>
                      <a:endParaRPr lang="en-US" sz="1200" b="1" i="0" u="none" strike="noStrike">
                        <a:solidFill>
                          <a:srgbClr val="000000"/>
                        </a:solidFill>
                        <a:effectLst/>
                        <a:latin typeface="Calibri" panose="020F0502020204030204" pitchFamily="34" charset="0"/>
                      </a:endParaRPr>
                    </a:p>
                  </a:txBody>
                  <a:tcPr marL="9196" marR="9196" marT="9196" marB="44139" anchor="ctr"/>
                </a:tc>
                <a:tc>
                  <a:txBody>
                    <a:bodyPr/>
                    <a:lstStyle/>
                    <a:p>
                      <a:pPr algn="ctr" fontAlgn="b"/>
                      <a:r>
                        <a:rPr lang="en-US" sz="1200" u="none" strike="noStrike">
                          <a:effectLst/>
                        </a:rPr>
                        <a:t>101</a:t>
                      </a:r>
                      <a:endParaRPr lang="en-US" sz="1200" b="0" i="0" u="none" strike="noStrike">
                        <a:solidFill>
                          <a:srgbClr val="000000"/>
                        </a:solidFill>
                        <a:effectLst/>
                        <a:latin typeface="Calibri" panose="020F0502020204030204" pitchFamily="34" charset="0"/>
                      </a:endParaRPr>
                    </a:p>
                  </a:txBody>
                  <a:tcPr marL="9196" marR="9196" marT="9196" marB="44139" anchor="b"/>
                </a:tc>
                <a:tc>
                  <a:txBody>
                    <a:bodyPr/>
                    <a:lstStyle/>
                    <a:p>
                      <a:pPr algn="ctr" fontAlgn="b"/>
                      <a:r>
                        <a:rPr lang="en-US" sz="1200" u="none" strike="noStrike" dirty="0">
                          <a:effectLst/>
                        </a:rPr>
                        <a:t>31.5%</a:t>
                      </a:r>
                      <a:endParaRPr lang="en-US" sz="1200" b="0" i="0" u="none" strike="noStrike" dirty="0">
                        <a:solidFill>
                          <a:srgbClr val="000000"/>
                        </a:solidFill>
                        <a:effectLst/>
                        <a:latin typeface="Calibri" panose="020F0502020204030204" pitchFamily="34" charset="0"/>
                      </a:endParaRPr>
                    </a:p>
                  </a:txBody>
                  <a:tcPr marL="9196" marR="9196" marT="9196" marB="44139" anchor="b"/>
                </a:tc>
                <a:extLst>
                  <a:ext uri="{0D108BD9-81ED-4DB2-BD59-A6C34878D82A}">
                    <a16:rowId xmlns:a16="http://schemas.microsoft.com/office/drawing/2014/main" val="1130055890"/>
                  </a:ext>
                </a:extLst>
              </a:tr>
              <a:tr h="430162">
                <a:tc>
                  <a:txBody>
                    <a:bodyPr/>
                    <a:lstStyle/>
                    <a:p>
                      <a:pPr algn="l" fontAlgn="ctr"/>
                      <a:r>
                        <a:rPr lang="en-US" sz="1200" u="none" strike="noStrike">
                          <a:effectLst/>
                        </a:rPr>
                        <a:t>ATTITUDES (ABOUT SHOPPING)- AGREE A LOT: A STORE’S ENVIRONMENT CAN MAKE A DIFFERENCE IN WHETHER I SHOP THERE</a:t>
                      </a:r>
                      <a:endParaRPr lang="en-US" sz="1200" b="1" i="0" u="none" strike="noStrike">
                        <a:solidFill>
                          <a:srgbClr val="000000"/>
                        </a:solidFill>
                        <a:effectLst/>
                        <a:latin typeface="Calibri" panose="020F0502020204030204" pitchFamily="34" charset="0"/>
                      </a:endParaRPr>
                    </a:p>
                  </a:txBody>
                  <a:tcPr marL="9196" marR="9196" marT="9196" marB="44139" anchor="ctr">
                    <a:solidFill>
                      <a:schemeClr val="accent1">
                        <a:lumMod val="20000"/>
                        <a:lumOff val="80000"/>
                      </a:schemeClr>
                    </a:solidFill>
                  </a:tcPr>
                </a:tc>
                <a:tc>
                  <a:txBody>
                    <a:bodyPr/>
                    <a:lstStyle/>
                    <a:p>
                      <a:pPr algn="ctr" fontAlgn="b"/>
                      <a:r>
                        <a:rPr lang="en-US" sz="1200" u="none" strike="noStrike">
                          <a:effectLst/>
                        </a:rPr>
                        <a:t>107</a:t>
                      </a:r>
                      <a:endParaRPr lang="en-US" sz="1200" b="0" i="0" u="none" strike="noStrike">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tc>
                  <a:txBody>
                    <a:bodyPr/>
                    <a:lstStyle/>
                    <a:p>
                      <a:pPr algn="ctr" fontAlgn="b"/>
                      <a:r>
                        <a:rPr lang="en-US" sz="1200" u="none" strike="noStrike" dirty="0">
                          <a:effectLst/>
                        </a:rPr>
                        <a:t>34.1%</a:t>
                      </a:r>
                      <a:endParaRPr lang="en-US" sz="1200" b="0" i="0" u="none" strike="noStrike" dirty="0">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extLst>
                  <a:ext uri="{0D108BD9-81ED-4DB2-BD59-A6C34878D82A}">
                    <a16:rowId xmlns:a16="http://schemas.microsoft.com/office/drawing/2014/main" val="3488722479"/>
                  </a:ext>
                </a:extLst>
              </a:tr>
              <a:tr h="430162">
                <a:tc>
                  <a:txBody>
                    <a:bodyPr/>
                    <a:lstStyle/>
                    <a:p>
                      <a:pPr algn="l" fontAlgn="ctr"/>
                      <a:r>
                        <a:rPr lang="en-US" sz="1200" u="none" strike="noStrike">
                          <a:effectLst/>
                        </a:rPr>
                        <a:t>ATTITUDES (ABOUT SHOPPING)- AGREE A LOT: I USUALLY ONLY GO SHOPPING WHEN I HAVE TO BUY SOMETHING I REALLY NEED</a:t>
                      </a:r>
                      <a:endParaRPr lang="en-US" sz="1200" b="1" i="0" u="none" strike="noStrike">
                        <a:solidFill>
                          <a:srgbClr val="000000"/>
                        </a:solidFill>
                        <a:effectLst/>
                        <a:latin typeface="Calibri" panose="020F0502020204030204" pitchFamily="34" charset="0"/>
                      </a:endParaRPr>
                    </a:p>
                  </a:txBody>
                  <a:tcPr marL="9196" marR="9196" marT="9196" marB="44139" anchor="ctr"/>
                </a:tc>
                <a:tc>
                  <a:txBody>
                    <a:bodyPr/>
                    <a:lstStyle/>
                    <a:p>
                      <a:pPr algn="ctr" fontAlgn="b"/>
                      <a:r>
                        <a:rPr lang="en-US" sz="1200" u="none" strike="noStrike">
                          <a:effectLst/>
                        </a:rPr>
                        <a:t>103</a:t>
                      </a:r>
                      <a:endParaRPr lang="en-US" sz="1200" b="0" i="0" u="none" strike="noStrike">
                        <a:solidFill>
                          <a:srgbClr val="000000"/>
                        </a:solidFill>
                        <a:effectLst/>
                        <a:latin typeface="Calibri" panose="020F0502020204030204" pitchFamily="34" charset="0"/>
                      </a:endParaRPr>
                    </a:p>
                  </a:txBody>
                  <a:tcPr marL="9196" marR="9196" marT="9196" marB="44139" anchor="b"/>
                </a:tc>
                <a:tc>
                  <a:txBody>
                    <a:bodyPr/>
                    <a:lstStyle/>
                    <a:p>
                      <a:pPr algn="ctr" fontAlgn="b"/>
                      <a:r>
                        <a:rPr lang="en-US" sz="1200" u="none" strike="noStrike" dirty="0">
                          <a:effectLst/>
                        </a:rPr>
                        <a:t>33.6%</a:t>
                      </a:r>
                      <a:endParaRPr lang="en-US" sz="1200" b="0" i="0" u="none" strike="noStrike" dirty="0">
                        <a:solidFill>
                          <a:srgbClr val="000000"/>
                        </a:solidFill>
                        <a:effectLst/>
                        <a:latin typeface="Calibri" panose="020F0502020204030204" pitchFamily="34" charset="0"/>
                      </a:endParaRPr>
                    </a:p>
                  </a:txBody>
                  <a:tcPr marL="9196" marR="9196" marT="9196" marB="44139" anchor="b"/>
                </a:tc>
                <a:extLst>
                  <a:ext uri="{0D108BD9-81ED-4DB2-BD59-A6C34878D82A}">
                    <a16:rowId xmlns:a16="http://schemas.microsoft.com/office/drawing/2014/main" val="922304635"/>
                  </a:ext>
                </a:extLst>
              </a:tr>
              <a:tr h="242453">
                <a:tc>
                  <a:txBody>
                    <a:bodyPr/>
                    <a:lstStyle/>
                    <a:p>
                      <a:pPr algn="l" fontAlgn="ctr"/>
                      <a:r>
                        <a:rPr lang="en-US" sz="1200" u="none" strike="noStrike">
                          <a:effectLst/>
                        </a:rPr>
                        <a:t>ATTITUDES (ABOUT SHOPPING)- AGREE A LOT: I PREFER TO GO SHOPPING ALONE</a:t>
                      </a:r>
                      <a:endParaRPr lang="en-US" sz="1200" b="1" i="0" u="none" strike="noStrike">
                        <a:solidFill>
                          <a:srgbClr val="000000"/>
                        </a:solidFill>
                        <a:effectLst/>
                        <a:latin typeface="Calibri" panose="020F0502020204030204" pitchFamily="34" charset="0"/>
                      </a:endParaRPr>
                    </a:p>
                  </a:txBody>
                  <a:tcPr marL="9196" marR="9196" marT="9196" marB="44139" anchor="ctr">
                    <a:solidFill>
                      <a:schemeClr val="accent1">
                        <a:lumMod val="20000"/>
                        <a:lumOff val="80000"/>
                      </a:schemeClr>
                    </a:solidFill>
                  </a:tcPr>
                </a:tc>
                <a:tc>
                  <a:txBody>
                    <a:bodyPr/>
                    <a:lstStyle/>
                    <a:p>
                      <a:pPr algn="ctr" fontAlgn="b"/>
                      <a:r>
                        <a:rPr lang="en-US" sz="1200" u="none" strike="noStrike">
                          <a:effectLst/>
                        </a:rPr>
                        <a:t>112</a:t>
                      </a:r>
                      <a:endParaRPr lang="en-US" sz="1200" b="0" i="0" u="none" strike="noStrike">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tc>
                  <a:txBody>
                    <a:bodyPr/>
                    <a:lstStyle/>
                    <a:p>
                      <a:pPr algn="ctr" fontAlgn="b"/>
                      <a:r>
                        <a:rPr lang="en-US" sz="1200" u="none" strike="noStrike" dirty="0">
                          <a:effectLst/>
                        </a:rPr>
                        <a:t>23.0%</a:t>
                      </a:r>
                      <a:endParaRPr lang="en-US" sz="1200" b="0" i="0" u="none" strike="noStrike" dirty="0">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extLst>
                  <a:ext uri="{0D108BD9-81ED-4DB2-BD59-A6C34878D82A}">
                    <a16:rowId xmlns:a16="http://schemas.microsoft.com/office/drawing/2014/main" val="2591538767"/>
                  </a:ext>
                </a:extLst>
              </a:tr>
              <a:tr h="381862">
                <a:tc>
                  <a:txBody>
                    <a:bodyPr/>
                    <a:lstStyle/>
                    <a:p>
                      <a:pPr algn="l" fontAlgn="ctr"/>
                      <a:r>
                        <a:rPr lang="en-US" sz="1200" u="none" strike="noStrike">
                          <a:effectLst/>
                        </a:rPr>
                        <a:t>ATTITUDES (ABOUT SHOPPING)- AGREE A LOT: WHEN SHOPPING, I JUST GET WHAT I NEED AND LEAVE</a:t>
                      </a:r>
                      <a:endParaRPr lang="en-US" sz="1200" b="1" i="0" u="none" strike="noStrike">
                        <a:solidFill>
                          <a:srgbClr val="000000"/>
                        </a:solidFill>
                        <a:effectLst/>
                        <a:latin typeface="Calibri" panose="020F0502020204030204" pitchFamily="34" charset="0"/>
                      </a:endParaRPr>
                    </a:p>
                  </a:txBody>
                  <a:tcPr marL="9196" marR="9196" marT="9196" marB="44139" anchor="ctr"/>
                </a:tc>
                <a:tc>
                  <a:txBody>
                    <a:bodyPr/>
                    <a:lstStyle/>
                    <a:p>
                      <a:pPr algn="ctr" fontAlgn="b"/>
                      <a:r>
                        <a:rPr lang="en-US" sz="1200" u="none" strike="noStrike" dirty="0">
                          <a:effectLst/>
                        </a:rPr>
                        <a:t>101</a:t>
                      </a:r>
                      <a:endParaRPr lang="en-US" sz="1200" b="0" i="0" u="none" strike="noStrike" dirty="0">
                        <a:solidFill>
                          <a:srgbClr val="000000"/>
                        </a:solidFill>
                        <a:effectLst/>
                        <a:latin typeface="Calibri" panose="020F0502020204030204" pitchFamily="34" charset="0"/>
                      </a:endParaRPr>
                    </a:p>
                  </a:txBody>
                  <a:tcPr marL="9196" marR="9196" marT="9196" marB="44139" anchor="b"/>
                </a:tc>
                <a:tc>
                  <a:txBody>
                    <a:bodyPr/>
                    <a:lstStyle/>
                    <a:p>
                      <a:pPr algn="ctr" fontAlgn="b"/>
                      <a:r>
                        <a:rPr lang="en-US" sz="1200" u="none" strike="noStrike" dirty="0">
                          <a:effectLst/>
                        </a:rPr>
                        <a:t>23.7%</a:t>
                      </a:r>
                      <a:endParaRPr lang="en-US" sz="1200" b="0" i="0" u="none" strike="noStrike" dirty="0">
                        <a:solidFill>
                          <a:srgbClr val="000000"/>
                        </a:solidFill>
                        <a:effectLst/>
                        <a:latin typeface="Calibri" panose="020F0502020204030204" pitchFamily="34" charset="0"/>
                      </a:endParaRPr>
                    </a:p>
                  </a:txBody>
                  <a:tcPr marL="9196" marR="9196" marT="9196" marB="44139" anchor="b"/>
                </a:tc>
                <a:extLst>
                  <a:ext uri="{0D108BD9-81ED-4DB2-BD59-A6C34878D82A}">
                    <a16:rowId xmlns:a16="http://schemas.microsoft.com/office/drawing/2014/main" val="937097156"/>
                  </a:ext>
                </a:extLst>
              </a:tr>
              <a:tr h="430162">
                <a:tc>
                  <a:txBody>
                    <a:bodyPr/>
                    <a:lstStyle/>
                    <a:p>
                      <a:pPr algn="l" fontAlgn="ctr"/>
                      <a:r>
                        <a:rPr lang="en-US" sz="1200" u="none" strike="noStrike">
                          <a:effectLst/>
                        </a:rPr>
                        <a:t>ATTITUDES (ABOUT SHOPPING)- AGREE A LOT: I BUY GOODS PRODUCED BY MY OWN COUNTRY WHENEVER I CAN</a:t>
                      </a:r>
                      <a:endParaRPr lang="en-US" sz="1200" b="1" i="0" u="none" strike="noStrike">
                        <a:solidFill>
                          <a:srgbClr val="000000"/>
                        </a:solidFill>
                        <a:effectLst/>
                        <a:latin typeface="Calibri" panose="020F0502020204030204" pitchFamily="34" charset="0"/>
                      </a:endParaRPr>
                    </a:p>
                  </a:txBody>
                  <a:tcPr marL="9196" marR="9196" marT="9196" marB="44139" anchor="ctr">
                    <a:solidFill>
                      <a:schemeClr val="accent1">
                        <a:lumMod val="20000"/>
                        <a:lumOff val="80000"/>
                      </a:schemeClr>
                    </a:solidFill>
                  </a:tcPr>
                </a:tc>
                <a:tc>
                  <a:txBody>
                    <a:bodyPr/>
                    <a:lstStyle/>
                    <a:p>
                      <a:pPr algn="ctr" fontAlgn="b"/>
                      <a:r>
                        <a:rPr lang="en-US" sz="1200" u="none" strike="noStrike">
                          <a:effectLst/>
                        </a:rPr>
                        <a:t>124</a:t>
                      </a:r>
                      <a:endParaRPr lang="en-US" sz="1200" b="0" i="0" u="none" strike="noStrike">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tc>
                  <a:txBody>
                    <a:bodyPr/>
                    <a:lstStyle/>
                    <a:p>
                      <a:pPr algn="ctr" fontAlgn="b"/>
                      <a:r>
                        <a:rPr lang="en-US" sz="1200" u="none" strike="noStrike" dirty="0">
                          <a:effectLst/>
                        </a:rPr>
                        <a:t>27.5%</a:t>
                      </a:r>
                      <a:endParaRPr lang="en-US" sz="1200" b="0" i="0" u="none" strike="noStrike" dirty="0">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extLst>
                  <a:ext uri="{0D108BD9-81ED-4DB2-BD59-A6C34878D82A}">
                    <a16:rowId xmlns:a16="http://schemas.microsoft.com/office/drawing/2014/main" val="4203072050"/>
                  </a:ext>
                </a:extLst>
              </a:tr>
              <a:tr h="430162">
                <a:tc>
                  <a:txBody>
                    <a:bodyPr/>
                    <a:lstStyle/>
                    <a:p>
                      <a:pPr algn="l" fontAlgn="ctr"/>
                      <a:r>
                        <a:rPr lang="en-US" sz="1200" u="none" strike="noStrike">
                          <a:effectLst/>
                        </a:rPr>
                        <a:t>ATTITUDES (ABOUT SHOPPING)- AGREE A LOT: EVEN THOUGH I DON’T NEED IT RIGHT NOW, I WOULD BUY MORE OF A PRODUCT, IF IT WAS ON SALE</a:t>
                      </a:r>
                      <a:endParaRPr lang="en-US" sz="1200" b="1" i="0" u="none" strike="noStrike">
                        <a:solidFill>
                          <a:srgbClr val="000000"/>
                        </a:solidFill>
                        <a:effectLst/>
                        <a:latin typeface="Calibri" panose="020F0502020204030204" pitchFamily="34" charset="0"/>
                      </a:endParaRPr>
                    </a:p>
                  </a:txBody>
                  <a:tcPr marL="9196" marR="9196" marT="9196" marB="44139" anchor="ctr"/>
                </a:tc>
                <a:tc>
                  <a:txBody>
                    <a:bodyPr/>
                    <a:lstStyle/>
                    <a:p>
                      <a:pPr algn="ctr" fontAlgn="b"/>
                      <a:r>
                        <a:rPr lang="en-US" sz="1200" u="none" strike="noStrike">
                          <a:effectLst/>
                        </a:rPr>
                        <a:t>105</a:t>
                      </a:r>
                      <a:endParaRPr lang="en-US" sz="1200" b="0" i="0" u="none" strike="noStrike">
                        <a:solidFill>
                          <a:srgbClr val="000000"/>
                        </a:solidFill>
                        <a:effectLst/>
                        <a:latin typeface="Calibri" panose="020F0502020204030204" pitchFamily="34" charset="0"/>
                      </a:endParaRPr>
                    </a:p>
                  </a:txBody>
                  <a:tcPr marL="9196" marR="9196" marT="9196" marB="44139" anchor="b"/>
                </a:tc>
                <a:tc>
                  <a:txBody>
                    <a:bodyPr/>
                    <a:lstStyle/>
                    <a:p>
                      <a:pPr algn="ctr" fontAlgn="b"/>
                      <a:r>
                        <a:rPr lang="en-US" sz="1200" u="none" strike="noStrike" dirty="0">
                          <a:effectLst/>
                        </a:rPr>
                        <a:t>18.0%</a:t>
                      </a:r>
                      <a:endParaRPr lang="en-US" sz="1200" b="0" i="0" u="none" strike="noStrike" dirty="0">
                        <a:solidFill>
                          <a:srgbClr val="000000"/>
                        </a:solidFill>
                        <a:effectLst/>
                        <a:latin typeface="Calibri" panose="020F0502020204030204" pitchFamily="34" charset="0"/>
                      </a:endParaRPr>
                    </a:p>
                  </a:txBody>
                  <a:tcPr marL="9196" marR="9196" marT="9196" marB="44139" anchor="b"/>
                </a:tc>
                <a:extLst>
                  <a:ext uri="{0D108BD9-81ED-4DB2-BD59-A6C34878D82A}">
                    <a16:rowId xmlns:a16="http://schemas.microsoft.com/office/drawing/2014/main" val="3278570640"/>
                  </a:ext>
                </a:extLst>
              </a:tr>
              <a:tr h="242453">
                <a:tc>
                  <a:txBody>
                    <a:bodyPr/>
                    <a:lstStyle/>
                    <a:p>
                      <a:pPr algn="l" fontAlgn="ctr"/>
                      <a:r>
                        <a:rPr lang="en-US" sz="1200" u="none" strike="noStrike">
                          <a:effectLst/>
                        </a:rPr>
                        <a:t>SHOP BEHAVIOR- AGREE A LOT: I ALWAYS LOOK OUT FOR SPECIAL OFFERS</a:t>
                      </a:r>
                      <a:endParaRPr lang="en-US" sz="1200" b="1" i="0" u="none" strike="noStrike">
                        <a:solidFill>
                          <a:srgbClr val="000000"/>
                        </a:solidFill>
                        <a:effectLst/>
                        <a:latin typeface="Calibri" panose="020F0502020204030204" pitchFamily="34" charset="0"/>
                      </a:endParaRPr>
                    </a:p>
                  </a:txBody>
                  <a:tcPr marL="9196" marR="9196" marT="9196" marB="44139" anchor="ctr">
                    <a:solidFill>
                      <a:schemeClr val="accent1">
                        <a:lumMod val="20000"/>
                        <a:lumOff val="80000"/>
                      </a:schemeClr>
                    </a:solidFill>
                  </a:tcPr>
                </a:tc>
                <a:tc>
                  <a:txBody>
                    <a:bodyPr/>
                    <a:lstStyle/>
                    <a:p>
                      <a:pPr algn="ctr" fontAlgn="b"/>
                      <a:r>
                        <a:rPr lang="en-US" sz="1200" u="none" strike="noStrike">
                          <a:effectLst/>
                        </a:rPr>
                        <a:t>106</a:t>
                      </a:r>
                      <a:endParaRPr lang="en-US" sz="1200" b="0" i="0" u="none" strike="noStrike">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tc>
                  <a:txBody>
                    <a:bodyPr/>
                    <a:lstStyle/>
                    <a:p>
                      <a:pPr algn="ctr" fontAlgn="b"/>
                      <a:r>
                        <a:rPr lang="en-US" sz="1200" u="none" strike="noStrike" dirty="0">
                          <a:effectLst/>
                        </a:rPr>
                        <a:t>22.3%</a:t>
                      </a:r>
                      <a:endParaRPr lang="en-US" sz="1200" b="0" i="0" u="none" strike="noStrike" dirty="0">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extLst>
                  <a:ext uri="{0D108BD9-81ED-4DB2-BD59-A6C34878D82A}">
                    <a16:rowId xmlns:a16="http://schemas.microsoft.com/office/drawing/2014/main" val="1829215974"/>
                  </a:ext>
                </a:extLst>
              </a:tr>
              <a:tr h="242453">
                <a:tc>
                  <a:txBody>
                    <a:bodyPr/>
                    <a:lstStyle/>
                    <a:p>
                      <a:pPr algn="l" fontAlgn="ctr"/>
                      <a:r>
                        <a:rPr lang="en-US" sz="1200" u="none" strike="noStrike">
                          <a:effectLst/>
                        </a:rPr>
                        <a:t>SHOPPING-REFER ALWAYS: SIGNS ON MERCHANDISE RACKS OR SHELVES</a:t>
                      </a:r>
                      <a:endParaRPr lang="en-US" sz="1200" b="1" i="0" u="none" strike="noStrike">
                        <a:solidFill>
                          <a:srgbClr val="000000"/>
                        </a:solidFill>
                        <a:effectLst/>
                        <a:latin typeface="Calibri" panose="020F0502020204030204" pitchFamily="34" charset="0"/>
                      </a:endParaRPr>
                    </a:p>
                  </a:txBody>
                  <a:tcPr marL="9196" marR="9196" marT="9196" marB="44139" anchor="ctr"/>
                </a:tc>
                <a:tc>
                  <a:txBody>
                    <a:bodyPr/>
                    <a:lstStyle/>
                    <a:p>
                      <a:pPr algn="ctr" fontAlgn="b"/>
                      <a:r>
                        <a:rPr lang="en-US" sz="1200" u="none" strike="noStrike">
                          <a:effectLst/>
                        </a:rPr>
                        <a:t>118</a:t>
                      </a:r>
                      <a:endParaRPr lang="en-US" sz="1200" b="0" i="0" u="none" strike="noStrike">
                        <a:solidFill>
                          <a:srgbClr val="000000"/>
                        </a:solidFill>
                        <a:effectLst/>
                        <a:latin typeface="Calibri" panose="020F0502020204030204" pitchFamily="34" charset="0"/>
                      </a:endParaRPr>
                    </a:p>
                  </a:txBody>
                  <a:tcPr marL="9196" marR="9196" marT="9196" marB="44139" anchor="b"/>
                </a:tc>
                <a:tc>
                  <a:txBody>
                    <a:bodyPr/>
                    <a:lstStyle/>
                    <a:p>
                      <a:pPr algn="ctr" fontAlgn="b"/>
                      <a:r>
                        <a:rPr lang="en-US" sz="1200" u="none" strike="noStrike" dirty="0">
                          <a:effectLst/>
                        </a:rPr>
                        <a:t>15.7%</a:t>
                      </a:r>
                      <a:endParaRPr lang="en-US" sz="1200" b="0" i="0" u="none" strike="noStrike" dirty="0">
                        <a:solidFill>
                          <a:srgbClr val="000000"/>
                        </a:solidFill>
                        <a:effectLst/>
                        <a:latin typeface="Calibri" panose="020F0502020204030204" pitchFamily="34" charset="0"/>
                      </a:endParaRPr>
                    </a:p>
                  </a:txBody>
                  <a:tcPr marL="9196" marR="9196" marT="9196" marB="44139" anchor="b"/>
                </a:tc>
                <a:extLst>
                  <a:ext uri="{0D108BD9-81ED-4DB2-BD59-A6C34878D82A}">
                    <a16:rowId xmlns:a16="http://schemas.microsoft.com/office/drawing/2014/main" val="4197092937"/>
                  </a:ext>
                </a:extLst>
              </a:tr>
              <a:tr h="242453">
                <a:tc>
                  <a:txBody>
                    <a:bodyPr/>
                    <a:lstStyle/>
                    <a:p>
                      <a:pPr algn="l" fontAlgn="ctr"/>
                      <a:r>
                        <a:rPr lang="en-US" sz="1200" u="none" strike="noStrike" dirty="0">
                          <a:effectLst/>
                        </a:rPr>
                        <a:t>SHOPPING-REFER ALWAYS: STORE BROCHURES/FLYERS</a:t>
                      </a:r>
                      <a:endParaRPr lang="en-US" sz="1200" b="1" i="0" u="none" strike="noStrike" dirty="0">
                        <a:solidFill>
                          <a:srgbClr val="000000"/>
                        </a:solidFill>
                        <a:effectLst/>
                        <a:latin typeface="Calibri" panose="020F0502020204030204" pitchFamily="34" charset="0"/>
                      </a:endParaRPr>
                    </a:p>
                  </a:txBody>
                  <a:tcPr marL="9196" marR="9196" marT="9196" marB="44139" anchor="ctr">
                    <a:solidFill>
                      <a:schemeClr val="accent1">
                        <a:lumMod val="20000"/>
                        <a:lumOff val="80000"/>
                      </a:schemeClr>
                    </a:solidFill>
                  </a:tcPr>
                </a:tc>
                <a:tc>
                  <a:txBody>
                    <a:bodyPr/>
                    <a:lstStyle/>
                    <a:p>
                      <a:pPr algn="ctr" fontAlgn="b"/>
                      <a:r>
                        <a:rPr lang="en-US" sz="1200" u="none" strike="noStrike">
                          <a:effectLst/>
                        </a:rPr>
                        <a:t>121</a:t>
                      </a:r>
                      <a:endParaRPr lang="en-US" sz="1200" b="0" i="0" u="none" strike="noStrike">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tc>
                  <a:txBody>
                    <a:bodyPr/>
                    <a:lstStyle/>
                    <a:p>
                      <a:pPr algn="ctr" fontAlgn="b"/>
                      <a:r>
                        <a:rPr lang="en-US" sz="1200" u="none" strike="noStrike" dirty="0">
                          <a:effectLst/>
                        </a:rPr>
                        <a:t>23.2%</a:t>
                      </a:r>
                      <a:endParaRPr lang="en-US" sz="1200" b="0" i="0" u="none" strike="noStrike" dirty="0">
                        <a:solidFill>
                          <a:srgbClr val="000000"/>
                        </a:solidFill>
                        <a:effectLst/>
                        <a:latin typeface="Calibri" panose="020F0502020204030204" pitchFamily="34" charset="0"/>
                      </a:endParaRPr>
                    </a:p>
                  </a:txBody>
                  <a:tcPr marL="9196" marR="9196" marT="9196" marB="44139" anchor="b">
                    <a:solidFill>
                      <a:schemeClr val="accent1">
                        <a:lumMod val="20000"/>
                        <a:lumOff val="80000"/>
                      </a:schemeClr>
                    </a:solidFill>
                  </a:tcPr>
                </a:tc>
                <a:extLst>
                  <a:ext uri="{0D108BD9-81ED-4DB2-BD59-A6C34878D82A}">
                    <a16:rowId xmlns:a16="http://schemas.microsoft.com/office/drawing/2014/main" val="1279390895"/>
                  </a:ext>
                </a:extLst>
              </a:tr>
            </a:tbl>
          </a:graphicData>
        </a:graphic>
      </p:graphicFrame>
      <p:sp>
        <p:nvSpPr>
          <p:cNvPr id="6" name="Title 1">
            <a:extLst>
              <a:ext uri="{FF2B5EF4-FFF2-40B4-BE49-F238E27FC236}">
                <a16:creationId xmlns:a16="http://schemas.microsoft.com/office/drawing/2014/main" id="{917B547A-C12E-4A51-BA95-2ABE8A4D34FD}"/>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7" name="Rectangle: Rounded Corners 6">
            <a:extLst>
              <a:ext uri="{FF2B5EF4-FFF2-40B4-BE49-F238E27FC236}">
                <a16:creationId xmlns:a16="http://schemas.microsoft.com/office/drawing/2014/main" id="{E96E03D8-F01B-42B3-A642-6031A98537B7}"/>
              </a:ext>
            </a:extLst>
          </p:cNvPr>
          <p:cNvSpPr/>
          <p:nvPr/>
        </p:nvSpPr>
        <p:spPr>
          <a:xfrm>
            <a:off x="9518765" y="155491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They shop only when they need to buy something.  They know what they want.  How a company behaves is important to them so messaging around P&amp;E may benefit this audience. </a:t>
            </a:r>
          </a:p>
        </p:txBody>
      </p:sp>
    </p:spTree>
    <p:extLst>
      <p:ext uri="{BB962C8B-B14F-4D97-AF65-F5344CB8AC3E}">
        <p14:creationId xmlns:p14="http://schemas.microsoft.com/office/powerpoint/2010/main" val="4128878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A8C99-7757-40CA-86CC-24A0872DB254}"/>
              </a:ext>
            </a:extLst>
          </p:cNvPr>
          <p:cNvSpPr>
            <a:spLocks noGrp="1"/>
          </p:cNvSpPr>
          <p:nvPr>
            <p:ph type="title"/>
          </p:nvPr>
        </p:nvSpPr>
        <p:spPr>
          <a:xfrm>
            <a:off x="472499" y="402609"/>
            <a:ext cx="10515600" cy="1325563"/>
          </a:xfrm>
        </p:spPr>
        <p:txBody>
          <a:bodyPr>
            <a:normAutofit/>
          </a:bodyPr>
          <a:lstStyle/>
          <a:p>
            <a:r>
              <a:rPr lang="en-US" sz="2800" dirty="0"/>
              <a:t>Brand Loyalty</a:t>
            </a:r>
          </a:p>
        </p:txBody>
      </p:sp>
      <p:sp>
        <p:nvSpPr>
          <p:cNvPr id="3" name="Slide Number Placeholder 2">
            <a:extLst>
              <a:ext uri="{FF2B5EF4-FFF2-40B4-BE49-F238E27FC236}">
                <a16:creationId xmlns:a16="http://schemas.microsoft.com/office/drawing/2014/main" id="{68F2B662-C534-40A9-863A-5824E042FBDA}"/>
              </a:ext>
            </a:extLst>
          </p:cNvPr>
          <p:cNvSpPr>
            <a:spLocks noGrp="1"/>
          </p:cNvSpPr>
          <p:nvPr>
            <p:ph type="sldNum" sz="quarter" idx="12"/>
          </p:nvPr>
        </p:nvSpPr>
        <p:spPr/>
        <p:txBody>
          <a:bodyPr/>
          <a:lstStyle/>
          <a:p>
            <a:fld id="{201A55B1-A142-4705-B2D4-CE7F8029E9EB}" type="slidenum">
              <a:rPr lang="en-US" smtClean="0"/>
              <a:t>52</a:t>
            </a:fld>
            <a:endParaRPr lang="en-US"/>
          </a:p>
        </p:txBody>
      </p:sp>
      <p:graphicFrame>
        <p:nvGraphicFramePr>
          <p:cNvPr id="4" name="Table 3">
            <a:extLst>
              <a:ext uri="{FF2B5EF4-FFF2-40B4-BE49-F238E27FC236}">
                <a16:creationId xmlns:a16="http://schemas.microsoft.com/office/drawing/2014/main" id="{C19A76F6-0454-4320-9D93-0E9F3621D68E}"/>
              </a:ext>
            </a:extLst>
          </p:cNvPr>
          <p:cNvGraphicFramePr>
            <a:graphicFrameLocks noGrp="1"/>
          </p:cNvGraphicFramePr>
          <p:nvPr>
            <p:extLst>
              <p:ext uri="{D42A27DB-BD31-4B8C-83A1-F6EECF244321}">
                <p14:modId xmlns:p14="http://schemas.microsoft.com/office/powerpoint/2010/main" val="789991148"/>
              </p:ext>
            </p:extLst>
          </p:nvPr>
        </p:nvGraphicFramePr>
        <p:xfrm>
          <a:off x="1168922" y="1828260"/>
          <a:ext cx="7305775" cy="3921551"/>
        </p:xfrm>
        <a:graphic>
          <a:graphicData uri="http://schemas.openxmlformats.org/drawingml/2006/table">
            <a:tbl>
              <a:tblPr>
                <a:tableStyleId>{5C22544A-7EE6-4342-B048-85BDC9FD1C3A}</a:tableStyleId>
              </a:tblPr>
              <a:tblGrid>
                <a:gridCol w="4651292">
                  <a:extLst>
                    <a:ext uri="{9D8B030D-6E8A-4147-A177-3AD203B41FA5}">
                      <a16:colId xmlns:a16="http://schemas.microsoft.com/office/drawing/2014/main" val="2312515538"/>
                    </a:ext>
                  </a:extLst>
                </a:gridCol>
                <a:gridCol w="1410443">
                  <a:extLst>
                    <a:ext uri="{9D8B030D-6E8A-4147-A177-3AD203B41FA5}">
                      <a16:colId xmlns:a16="http://schemas.microsoft.com/office/drawing/2014/main" val="383545794"/>
                    </a:ext>
                  </a:extLst>
                </a:gridCol>
                <a:gridCol w="1244040">
                  <a:extLst>
                    <a:ext uri="{9D8B030D-6E8A-4147-A177-3AD203B41FA5}">
                      <a16:colId xmlns:a16="http://schemas.microsoft.com/office/drawing/2014/main" val="2836232161"/>
                    </a:ext>
                  </a:extLst>
                </a:gridCol>
              </a:tblGrid>
              <a:tr h="984065">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Spirit Drinkers </a:t>
                      </a:r>
                    </a:p>
                    <a:p>
                      <a:pPr algn="ctr" fontAlgn="b"/>
                      <a:r>
                        <a:rPr lang="en-US" sz="1200" b="1" u="none" strike="noStrike" dirty="0">
                          <a:effectLst/>
                        </a:rPr>
                        <a:t>50-64</a:t>
                      </a:r>
                    </a:p>
                    <a:p>
                      <a:pPr algn="ctr" fontAlgn="b"/>
                      <a:r>
                        <a:rPr lang="en-US" sz="1200" b="1" u="none" strike="noStrike" dirty="0">
                          <a:effectLst/>
                        </a:rPr>
                        <a:t> Index</a:t>
                      </a:r>
                      <a:endParaRPr lang="en-US" sz="12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b="1" u="none" strike="noStrike" dirty="0">
                          <a:effectLst/>
                        </a:rPr>
                        <a:t>Spirit Drinkers </a:t>
                      </a:r>
                    </a:p>
                    <a:p>
                      <a:pPr algn="ctr" fontAlgn="b"/>
                      <a:r>
                        <a:rPr lang="en-US" sz="1200" b="1" u="none" strike="noStrike" dirty="0">
                          <a:effectLst/>
                        </a:rPr>
                        <a:t>50-64</a:t>
                      </a:r>
                    </a:p>
                    <a:p>
                      <a:pPr algn="ctr" fontAlgn="b"/>
                      <a:r>
                        <a:rPr lang="en-US" sz="1200" b="1" u="none" strike="noStrike" dirty="0">
                          <a:effectLst/>
                        </a:rPr>
                        <a:t> Vertical Percent </a:t>
                      </a:r>
                      <a:endParaRPr lang="en-US" sz="1200" b="1"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204676390"/>
                  </a:ext>
                </a:extLst>
              </a:tr>
              <a:tr h="638747">
                <a:tc>
                  <a:txBody>
                    <a:bodyPr/>
                    <a:lstStyle/>
                    <a:p>
                      <a:pPr algn="l" fontAlgn="ctr"/>
                      <a:r>
                        <a:rPr lang="en-US" sz="1200" u="none" strike="noStrike" dirty="0">
                          <a:effectLst/>
                        </a:rPr>
                        <a:t>SHOP BEHAVIOR-ANY DISAGREE: I LIKE TO CHANGE BRANDS OFTEN FOR THE SAKE OF VARIETY AND NOVELTY</a:t>
                      </a:r>
                      <a:endParaRPr lang="en-US" sz="1200" b="1" i="0" u="none" strike="noStrike" dirty="0">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dirty="0">
                          <a:effectLst/>
                        </a:rPr>
                        <a:t>117</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48.7%</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546561937"/>
                  </a:ext>
                </a:extLst>
              </a:tr>
              <a:tr h="542328">
                <a:tc>
                  <a:txBody>
                    <a:bodyPr/>
                    <a:lstStyle/>
                    <a:p>
                      <a:pPr algn="l" fontAlgn="ctr"/>
                      <a:r>
                        <a:rPr lang="en-US" sz="1200" u="none" strike="noStrike" dirty="0">
                          <a:effectLst/>
                        </a:rPr>
                        <a:t>SHOP BEHAVIOR-ANY AGREE: I DO NOT BUY UNKNOWN BRANDS MERELY TO SAVE MONEY</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113</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39.3%</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677897243"/>
                  </a:ext>
                </a:extLst>
              </a:tr>
              <a:tr h="478917">
                <a:tc>
                  <a:txBody>
                    <a:bodyPr/>
                    <a:lstStyle/>
                    <a:p>
                      <a:pPr algn="l" fontAlgn="ctr"/>
                      <a:r>
                        <a:rPr lang="en-US" sz="1200" u="none" strike="noStrike">
                          <a:effectLst/>
                        </a:rPr>
                        <a:t>SHOP BEHAVIOR-ANY AGREE: I ALWAYS LOOK FOR THE BRAND NAME ON THE PACKAGE</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108</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35.9%</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1271882412"/>
                  </a:ext>
                </a:extLst>
              </a:tr>
              <a:tr h="638747">
                <a:tc>
                  <a:txBody>
                    <a:bodyPr/>
                    <a:lstStyle/>
                    <a:p>
                      <a:pPr algn="l" fontAlgn="ctr"/>
                      <a:r>
                        <a:rPr lang="en-US" sz="1200" u="none" strike="noStrike">
                          <a:effectLst/>
                        </a:rPr>
                        <a:t>ATTITUDES(ABOUT SHOPPING) - ANY AGREE: PRICE ISN’T THE MOST IMPORTANT FACTOR—IT IS GETTING EXACTLY WHAT I WANT</a:t>
                      </a:r>
                      <a:endParaRPr lang="en-US" sz="1200" b="1" i="0" u="none" strike="noStrike">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111</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44.4%</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003729022"/>
                  </a:ext>
                </a:extLst>
              </a:tr>
              <a:tr h="638747">
                <a:tc>
                  <a:txBody>
                    <a:bodyPr/>
                    <a:lstStyle/>
                    <a:p>
                      <a:pPr algn="l" fontAlgn="ctr"/>
                      <a:r>
                        <a:rPr lang="en-US" sz="1200" u="none" strike="noStrike">
                          <a:effectLst/>
                        </a:rPr>
                        <a:t>ATTITUDES(ABOUT SHOPPING) - ANY AGREE: REGARDLESS OF PRICE, IT IS IMPORTANT TO HAVE THE BRAND I LIKE</a:t>
                      </a:r>
                      <a:endParaRPr lang="en-US" sz="1200" b="1" i="0" u="none" strike="noStrike">
                        <a:solidFill>
                          <a:srgbClr val="000000"/>
                        </a:solidFill>
                        <a:effectLst/>
                        <a:latin typeface="Calibri" panose="020F0502020204030204" pitchFamily="34" charset="0"/>
                      </a:endParaRPr>
                    </a:p>
                  </a:txBody>
                  <a:tcPr marL="9525" marR="9525" marT="9525" anchor="ctr">
                    <a:solidFill>
                      <a:schemeClr val="accent1">
                        <a:lumMod val="20000"/>
                        <a:lumOff val="80000"/>
                      </a:schemeClr>
                    </a:solidFill>
                  </a:tcPr>
                </a:tc>
                <a:tc>
                  <a:txBody>
                    <a:bodyPr/>
                    <a:lstStyle/>
                    <a:p>
                      <a:pPr algn="ctr" fontAlgn="b"/>
                      <a:r>
                        <a:rPr lang="en-US" sz="1200" u="none" strike="noStrike">
                          <a:effectLst/>
                        </a:rPr>
                        <a:t>108</a:t>
                      </a:r>
                      <a:endParaRPr lang="en-US" sz="1200" b="0" i="0" u="none" strike="noStrike">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tc>
                  <a:txBody>
                    <a:bodyPr/>
                    <a:lstStyle/>
                    <a:p>
                      <a:pPr algn="ctr" fontAlgn="b"/>
                      <a:r>
                        <a:rPr lang="en-US" sz="1200" u="none" strike="noStrike" dirty="0">
                          <a:effectLst/>
                        </a:rPr>
                        <a:t>36.2%</a:t>
                      </a:r>
                      <a:endParaRPr lang="en-US" sz="1200" b="0" i="0" u="none" strike="noStrike" dirty="0">
                        <a:solidFill>
                          <a:srgbClr val="000000"/>
                        </a:solidFill>
                        <a:effectLst/>
                        <a:latin typeface="Calibri" panose="020F0502020204030204" pitchFamily="34" charset="0"/>
                      </a:endParaRPr>
                    </a:p>
                  </a:txBody>
                  <a:tcPr marL="9525" marR="9525" marT="9525" anchor="b">
                    <a:solidFill>
                      <a:schemeClr val="accent1">
                        <a:lumMod val="20000"/>
                        <a:lumOff val="80000"/>
                      </a:schemeClr>
                    </a:solidFill>
                  </a:tcPr>
                </a:tc>
                <a:extLst>
                  <a:ext uri="{0D108BD9-81ED-4DB2-BD59-A6C34878D82A}">
                    <a16:rowId xmlns:a16="http://schemas.microsoft.com/office/drawing/2014/main" val="3972792940"/>
                  </a:ext>
                </a:extLst>
              </a:tr>
            </a:tbl>
          </a:graphicData>
        </a:graphic>
      </p:graphicFrame>
      <p:sp>
        <p:nvSpPr>
          <p:cNvPr id="6" name="Title 1">
            <a:extLst>
              <a:ext uri="{FF2B5EF4-FFF2-40B4-BE49-F238E27FC236}">
                <a16:creationId xmlns:a16="http://schemas.microsoft.com/office/drawing/2014/main" id="{CDEC7A0B-EA4B-4402-B6F4-2A3A3929DB0E}"/>
              </a:ext>
            </a:extLst>
          </p:cNvPr>
          <p:cNvSpPr txBox="1">
            <a:spLocks/>
          </p:cNvSpPr>
          <p:nvPr/>
        </p:nvSpPr>
        <p:spPr>
          <a:xfrm>
            <a:off x="472499" y="220234"/>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7" name="Rectangle: Rounded Corners 6">
            <a:extLst>
              <a:ext uri="{FF2B5EF4-FFF2-40B4-BE49-F238E27FC236}">
                <a16:creationId xmlns:a16="http://schemas.microsoft.com/office/drawing/2014/main" id="{1119D084-CB19-4EC0-85D1-90C4FFBEA7CB}"/>
              </a:ext>
            </a:extLst>
          </p:cNvPr>
          <p:cNvSpPr/>
          <p:nvPr/>
        </p:nvSpPr>
        <p:spPr>
          <a:xfrm>
            <a:off x="9311376" y="1821927"/>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Brand Loyal! They know what they want and will pay to get it. </a:t>
            </a:r>
          </a:p>
        </p:txBody>
      </p:sp>
    </p:spTree>
    <p:extLst>
      <p:ext uri="{BB962C8B-B14F-4D97-AF65-F5344CB8AC3E}">
        <p14:creationId xmlns:p14="http://schemas.microsoft.com/office/powerpoint/2010/main" val="2075767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EC9B2-20D0-4929-B204-05D9496C42BF}"/>
              </a:ext>
            </a:extLst>
          </p:cNvPr>
          <p:cNvPicPr>
            <a:picLocks noChangeAspect="1"/>
          </p:cNvPicPr>
          <p:nvPr/>
        </p:nvPicPr>
        <p:blipFill rotWithShape="1">
          <a:blip r:embed="rId2">
            <a:extLst>
              <a:ext uri="{28A0092B-C50C-407E-A947-70E740481C1C}">
                <a14:useLocalDpi xmlns:a14="http://schemas.microsoft.com/office/drawing/2010/main" val="0"/>
              </a:ext>
            </a:extLst>
          </a:blip>
          <a:srcRect t="28729" b="5561"/>
          <a:stretch/>
        </p:blipFill>
        <p:spPr>
          <a:xfrm>
            <a:off x="327576" y="1698796"/>
            <a:ext cx="9777542" cy="3938434"/>
          </a:xfrm>
          <a:prstGeom prst="rect">
            <a:avLst/>
          </a:prstGeom>
        </p:spPr>
      </p:pic>
      <p:sp>
        <p:nvSpPr>
          <p:cNvPr id="2" name="Slide Number Placeholder 1">
            <a:extLst>
              <a:ext uri="{FF2B5EF4-FFF2-40B4-BE49-F238E27FC236}">
                <a16:creationId xmlns:a16="http://schemas.microsoft.com/office/drawing/2014/main" id="{E20B3AE8-F63B-41C3-81DF-08130A68EAFD}"/>
              </a:ext>
            </a:extLst>
          </p:cNvPr>
          <p:cNvSpPr>
            <a:spLocks noGrp="1"/>
          </p:cNvSpPr>
          <p:nvPr>
            <p:ph type="sldNum" sz="quarter" idx="12"/>
          </p:nvPr>
        </p:nvSpPr>
        <p:spPr/>
        <p:txBody>
          <a:bodyPr/>
          <a:lstStyle/>
          <a:p>
            <a:fld id="{201A55B1-A142-4705-B2D4-CE7F8029E9EB}" type="slidenum">
              <a:rPr lang="en-US" smtClean="0"/>
              <a:t>53</a:t>
            </a:fld>
            <a:endParaRPr lang="en-US"/>
          </a:p>
        </p:txBody>
      </p:sp>
      <p:sp>
        <p:nvSpPr>
          <p:cNvPr id="4" name="Title 1">
            <a:extLst>
              <a:ext uri="{FF2B5EF4-FFF2-40B4-BE49-F238E27FC236}">
                <a16:creationId xmlns:a16="http://schemas.microsoft.com/office/drawing/2014/main" id="{9F23A379-E1E8-4A8C-89DB-F5E66A2CA668}"/>
              </a:ext>
            </a:extLst>
          </p:cNvPr>
          <p:cNvSpPr txBox="1">
            <a:spLocks/>
          </p:cNvSpPr>
          <p:nvPr/>
        </p:nvSpPr>
        <p:spPr>
          <a:xfrm>
            <a:off x="503264" y="76364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Social Media Profile</a:t>
            </a:r>
          </a:p>
        </p:txBody>
      </p:sp>
      <p:sp>
        <p:nvSpPr>
          <p:cNvPr id="6" name="Title 1">
            <a:extLst>
              <a:ext uri="{FF2B5EF4-FFF2-40B4-BE49-F238E27FC236}">
                <a16:creationId xmlns:a16="http://schemas.microsoft.com/office/drawing/2014/main" id="{B7749DAC-B7BA-4E4C-9049-EC4263BD6402}"/>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7" name="Rectangle: Rounded Corners 6">
            <a:extLst>
              <a:ext uri="{FF2B5EF4-FFF2-40B4-BE49-F238E27FC236}">
                <a16:creationId xmlns:a16="http://schemas.microsoft.com/office/drawing/2014/main" id="{70BB4A62-6DAC-431A-A7D2-2DCCE3E95F37}"/>
              </a:ext>
            </a:extLst>
          </p:cNvPr>
          <p:cNvSpPr/>
          <p:nvPr/>
        </p:nvSpPr>
        <p:spPr>
          <a:xfrm>
            <a:off x="9231548" y="2930499"/>
            <a:ext cx="2538920" cy="2390772"/>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Surprisingly high percentage of social media usage 3x a day! Facebook is a potential channel for this audience. </a:t>
            </a:r>
          </a:p>
        </p:txBody>
      </p:sp>
    </p:spTree>
    <p:extLst>
      <p:ext uri="{BB962C8B-B14F-4D97-AF65-F5344CB8AC3E}">
        <p14:creationId xmlns:p14="http://schemas.microsoft.com/office/powerpoint/2010/main" val="1977803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A6181A-2A97-41C6-B55B-2F65A329918E}"/>
              </a:ext>
            </a:extLst>
          </p:cNvPr>
          <p:cNvPicPr>
            <a:picLocks noChangeAspect="1"/>
          </p:cNvPicPr>
          <p:nvPr/>
        </p:nvPicPr>
        <p:blipFill rotWithShape="1">
          <a:blip r:embed="rId2">
            <a:extLst>
              <a:ext uri="{28A0092B-C50C-407E-A947-70E740481C1C}">
                <a14:useLocalDpi xmlns:a14="http://schemas.microsoft.com/office/drawing/2010/main" val="0"/>
              </a:ext>
            </a:extLst>
          </a:blip>
          <a:srcRect l="25984" t="50599" b="5349"/>
          <a:stretch/>
        </p:blipFill>
        <p:spPr>
          <a:xfrm>
            <a:off x="2341394" y="3646004"/>
            <a:ext cx="7719085" cy="2880523"/>
          </a:xfrm>
          <a:prstGeom prst="rect">
            <a:avLst/>
          </a:prstGeom>
        </p:spPr>
      </p:pic>
      <p:sp>
        <p:nvSpPr>
          <p:cNvPr id="2" name="Slide Number Placeholder 1">
            <a:extLst>
              <a:ext uri="{FF2B5EF4-FFF2-40B4-BE49-F238E27FC236}">
                <a16:creationId xmlns:a16="http://schemas.microsoft.com/office/drawing/2014/main" id="{F08E7A2C-8CEE-4F48-8640-BBB684FF7A40}"/>
              </a:ext>
            </a:extLst>
          </p:cNvPr>
          <p:cNvSpPr>
            <a:spLocks noGrp="1"/>
          </p:cNvSpPr>
          <p:nvPr>
            <p:ph type="sldNum" sz="quarter" idx="12"/>
          </p:nvPr>
        </p:nvSpPr>
        <p:spPr/>
        <p:txBody>
          <a:bodyPr/>
          <a:lstStyle/>
          <a:p>
            <a:fld id="{201A55B1-A142-4705-B2D4-CE7F8029E9EB}" type="slidenum">
              <a:rPr lang="en-US" smtClean="0"/>
              <a:t>54</a:t>
            </a:fld>
            <a:endParaRPr lang="en-US"/>
          </a:p>
        </p:txBody>
      </p:sp>
      <p:sp>
        <p:nvSpPr>
          <p:cNvPr id="4" name="Title 1">
            <a:extLst>
              <a:ext uri="{FF2B5EF4-FFF2-40B4-BE49-F238E27FC236}">
                <a16:creationId xmlns:a16="http://schemas.microsoft.com/office/drawing/2014/main" id="{42D5C7BD-9E54-4932-986C-4526374829D3}"/>
              </a:ext>
            </a:extLst>
          </p:cNvPr>
          <p:cNvSpPr txBox="1">
            <a:spLocks/>
          </p:cNvSpPr>
          <p:nvPr/>
        </p:nvSpPr>
        <p:spPr>
          <a:xfrm>
            <a:off x="435065" y="7264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Digital Activity</a:t>
            </a:r>
          </a:p>
        </p:txBody>
      </p:sp>
      <p:pic>
        <p:nvPicPr>
          <p:cNvPr id="6" name="Picture 5">
            <a:extLst>
              <a:ext uri="{FF2B5EF4-FFF2-40B4-BE49-F238E27FC236}">
                <a16:creationId xmlns:a16="http://schemas.microsoft.com/office/drawing/2014/main" id="{A2CC4860-0A18-459A-89CD-34B22313258A}"/>
              </a:ext>
            </a:extLst>
          </p:cNvPr>
          <p:cNvPicPr>
            <a:picLocks noChangeAspect="1"/>
          </p:cNvPicPr>
          <p:nvPr/>
        </p:nvPicPr>
        <p:blipFill rotWithShape="1">
          <a:blip r:embed="rId2">
            <a:extLst>
              <a:ext uri="{28A0092B-C50C-407E-A947-70E740481C1C}">
                <a14:useLocalDpi xmlns:a14="http://schemas.microsoft.com/office/drawing/2010/main" val="0"/>
              </a:ext>
            </a:extLst>
          </a:blip>
          <a:srcRect l="65849" t="20838" b="49178"/>
          <a:stretch/>
        </p:blipFill>
        <p:spPr>
          <a:xfrm>
            <a:off x="5410061" y="602276"/>
            <a:ext cx="4909259" cy="2702496"/>
          </a:xfrm>
          <a:prstGeom prst="rect">
            <a:avLst/>
          </a:prstGeom>
        </p:spPr>
      </p:pic>
      <p:sp>
        <p:nvSpPr>
          <p:cNvPr id="7" name="TextBox 6">
            <a:extLst>
              <a:ext uri="{FF2B5EF4-FFF2-40B4-BE49-F238E27FC236}">
                <a16:creationId xmlns:a16="http://schemas.microsoft.com/office/drawing/2014/main" id="{CF92ABFD-99C0-4236-ADB2-1A91BDBC0A1C}"/>
              </a:ext>
            </a:extLst>
          </p:cNvPr>
          <p:cNvSpPr txBox="1"/>
          <p:nvPr/>
        </p:nvSpPr>
        <p:spPr>
          <a:xfrm>
            <a:off x="28277" y="1791912"/>
            <a:ext cx="2367657" cy="1384995"/>
          </a:xfrm>
          <a:prstGeom prst="rect">
            <a:avLst/>
          </a:prstGeom>
          <a:noFill/>
        </p:spPr>
        <p:txBody>
          <a:bodyPr wrap="square" rtlCol="0">
            <a:spAutoFit/>
          </a:bodyPr>
          <a:lstStyle/>
          <a:p>
            <a:pPr algn="ctr"/>
            <a:r>
              <a:rPr lang="en-US" sz="1400" b="1" dirty="0"/>
              <a:t>Basic Planners</a:t>
            </a:r>
            <a:endParaRPr lang="en-US" sz="1400" dirty="0"/>
          </a:p>
          <a:p>
            <a:pPr algn="ctr"/>
            <a:r>
              <a:rPr lang="en-US" sz="1400" dirty="0"/>
              <a:t>Not into cell phones or the world of technology; use their cell phones for the basics; cell phone is just another communication device.  </a:t>
            </a:r>
          </a:p>
        </p:txBody>
      </p:sp>
      <p:sp>
        <p:nvSpPr>
          <p:cNvPr id="8" name="TextBox 7">
            <a:extLst>
              <a:ext uri="{FF2B5EF4-FFF2-40B4-BE49-F238E27FC236}">
                <a16:creationId xmlns:a16="http://schemas.microsoft.com/office/drawing/2014/main" id="{53222F77-BB77-4288-9FBC-2857F47AE30E}"/>
              </a:ext>
            </a:extLst>
          </p:cNvPr>
          <p:cNvSpPr txBox="1"/>
          <p:nvPr/>
        </p:nvSpPr>
        <p:spPr>
          <a:xfrm>
            <a:off x="0" y="3695785"/>
            <a:ext cx="2222641" cy="1600438"/>
          </a:xfrm>
          <a:prstGeom prst="rect">
            <a:avLst/>
          </a:prstGeom>
          <a:noFill/>
        </p:spPr>
        <p:txBody>
          <a:bodyPr wrap="square" rtlCol="0">
            <a:spAutoFit/>
          </a:bodyPr>
          <a:lstStyle/>
          <a:p>
            <a:pPr algn="ctr"/>
            <a:r>
              <a:rPr lang="en-US" sz="1400" b="1" dirty="0"/>
              <a:t>Social Connectors</a:t>
            </a:r>
            <a:r>
              <a:rPr lang="en-US" sz="1400" dirty="0"/>
              <a:t> Communication is central in their lives; cell phones allow them to keep up to date with friends and social events and serve as the bridge to their social world. </a:t>
            </a:r>
          </a:p>
        </p:txBody>
      </p:sp>
      <p:sp>
        <p:nvSpPr>
          <p:cNvPr id="9" name="TextBox 8">
            <a:extLst>
              <a:ext uri="{FF2B5EF4-FFF2-40B4-BE49-F238E27FC236}">
                <a16:creationId xmlns:a16="http://schemas.microsoft.com/office/drawing/2014/main" id="{5E35416A-8034-48C9-A1D0-7183E10B0C12}"/>
              </a:ext>
            </a:extLst>
          </p:cNvPr>
          <p:cNvSpPr txBox="1"/>
          <p:nvPr/>
        </p:nvSpPr>
        <p:spPr>
          <a:xfrm>
            <a:off x="2545876" y="1726749"/>
            <a:ext cx="2367657" cy="2246769"/>
          </a:xfrm>
          <a:prstGeom prst="rect">
            <a:avLst/>
          </a:prstGeom>
          <a:noFill/>
        </p:spPr>
        <p:txBody>
          <a:bodyPr wrap="square" rtlCol="0">
            <a:spAutoFit/>
          </a:bodyPr>
          <a:lstStyle/>
          <a:p>
            <a:pPr algn="ctr"/>
            <a:r>
              <a:rPr lang="en-US" sz="1400" b="1" dirty="0"/>
              <a:t>Pragmatic Adopters</a:t>
            </a:r>
            <a:endParaRPr lang="en-US" sz="1400" dirty="0"/>
          </a:p>
          <a:p>
            <a:pPr algn="ctr"/>
            <a:r>
              <a:rPr lang="en-US" sz="1400" dirty="0"/>
              <a:t>Cell phones came to life in their adulthood; still learning there are other things to do with your phone beyond just saying “Hello”; cell phones are more a part of their everyday lives than before but still more functional than entertaining to them</a:t>
            </a:r>
          </a:p>
        </p:txBody>
      </p:sp>
      <p:sp>
        <p:nvSpPr>
          <p:cNvPr id="10" name="Title 1">
            <a:extLst>
              <a:ext uri="{FF2B5EF4-FFF2-40B4-BE49-F238E27FC236}">
                <a16:creationId xmlns:a16="http://schemas.microsoft.com/office/drawing/2014/main" id="{C252262E-EA41-4D9A-AB37-768F88C0C176}"/>
              </a:ext>
            </a:extLst>
          </p:cNvPr>
          <p:cNvSpPr txBox="1">
            <a:spLocks/>
          </p:cNvSpPr>
          <p:nvPr/>
        </p:nvSpPr>
        <p:spPr>
          <a:xfrm>
            <a:off x="435065" y="155292"/>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Tree>
    <p:extLst>
      <p:ext uri="{BB962C8B-B14F-4D97-AF65-F5344CB8AC3E}">
        <p14:creationId xmlns:p14="http://schemas.microsoft.com/office/powerpoint/2010/main" val="366660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3C2EB-6551-4EB3-BD14-E2B400DCD68F}"/>
              </a:ext>
            </a:extLst>
          </p:cNvPr>
          <p:cNvSpPr>
            <a:spLocks noGrp="1"/>
          </p:cNvSpPr>
          <p:nvPr>
            <p:ph type="sldNum" sz="quarter" idx="12"/>
          </p:nvPr>
        </p:nvSpPr>
        <p:spPr/>
        <p:txBody>
          <a:bodyPr/>
          <a:lstStyle/>
          <a:p>
            <a:fld id="{201A55B1-A142-4705-B2D4-CE7F8029E9EB}" type="slidenum">
              <a:rPr lang="en-US" smtClean="0"/>
              <a:t>55</a:t>
            </a:fld>
            <a:endParaRPr lang="en-US"/>
          </a:p>
        </p:txBody>
      </p:sp>
      <p:pic>
        <p:nvPicPr>
          <p:cNvPr id="5" name="Picture 4">
            <a:extLst>
              <a:ext uri="{FF2B5EF4-FFF2-40B4-BE49-F238E27FC236}">
                <a16:creationId xmlns:a16="http://schemas.microsoft.com/office/drawing/2014/main" id="{4645DDEF-AA92-4B57-836B-F64B8B7D82EE}"/>
              </a:ext>
            </a:extLst>
          </p:cNvPr>
          <p:cNvPicPr>
            <a:picLocks noChangeAspect="1"/>
          </p:cNvPicPr>
          <p:nvPr/>
        </p:nvPicPr>
        <p:blipFill rotWithShape="1">
          <a:blip r:embed="rId2">
            <a:extLst>
              <a:ext uri="{28A0092B-C50C-407E-A947-70E740481C1C}">
                <a14:useLocalDpi xmlns:a14="http://schemas.microsoft.com/office/drawing/2010/main" val="0"/>
              </a:ext>
            </a:extLst>
          </a:blip>
          <a:srcRect t="26461" b="5676"/>
          <a:stretch/>
        </p:blipFill>
        <p:spPr>
          <a:xfrm>
            <a:off x="747525" y="1386396"/>
            <a:ext cx="9525000" cy="3962400"/>
          </a:xfrm>
          <a:prstGeom prst="rect">
            <a:avLst/>
          </a:prstGeom>
        </p:spPr>
      </p:pic>
      <p:sp>
        <p:nvSpPr>
          <p:cNvPr id="6" name="Title 1">
            <a:extLst>
              <a:ext uri="{FF2B5EF4-FFF2-40B4-BE49-F238E27FC236}">
                <a16:creationId xmlns:a16="http://schemas.microsoft.com/office/drawing/2014/main" id="{3EAEFCCF-EDEC-49A4-9B95-FDD5275099C8}"/>
              </a:ext>
            </a:extLst>
          </p:cNvPr>
          <p:cNvSpPr txBox="1">
            <a:spLocks/>
          </p:cNvSpPr>
          <p:nvPr/>
        </p:nvSpPr>
        <p:spPr>
          <a:xfrm>
            <a:off x="507459" y="72361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Technology Adaptation</a:t>
            </a:r>
          </a:p>
        </p:txBody>
      </p:sp>
      <p:sp>
        <p:nvSpPr>
          <p:cNvPr id="8" name="Title 1">
            <a:extLst>
              <a:ext uri="{FF2B5EF4-FFF2-40B4-BE49-F238E27FC236}">
                <a16:creationId xmlns:a16="http://schemas.microsoft.com/office/drawing/2014/main" id="{DA6F3FD3-8A9A-4EC1-B21F-7A004B1B4FF9}"/>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9" name="Rectangle: Rounded Corners 8">
            <a:extLst>
              <a:ext uri="{FF2B5EF4-FFF2-40B4-BE49-F238E27FC236}">
                <a16:creationId xmlns:a16="http://schemas.microsoft.com/office/drawing/2014/main" id="{E3C46BFD-87D5-4A23-87E4-C4E829700D81}"/>
              </a:ext>
            </a:extLst>
          </p:cNvPr>
          <p:cNvSpPr/>
          <p:nvPr/>
        </p:nvSpPr>
        <p:spPr>
          <a:xfrm>
            <a:off x="4930536" y="4234381"/>
            <a:ext cx="5750033" cy="1025776"/>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Almost half are Apprentices; Technology has slowly been  incorporated into their lives and they are willing to learn; but a large group consider themselves to be tech Wizards.  </a:t>
            </a:r>
          </a:p>
        </p:txBody>
      </p:sp>
    </p:spTree>
    <p:extLst>
      <p:ext uri="{BB962C8B-B14F-4D97-AF65-F5344CB8AC3E}">
        <p14:creationId xmlns:p14="http://schemas.microsoft.com/office/powerpoint/2010/main" val="3443443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5FFF7-8FD2-458C-84D4-D3D17A423790}"/>
              </a:ext>
            </a:extLst>
          </p:cNvPr>
          <p:cNvPicPr>
            <a:picLocks noChangeAspect="1"/>
          </p:cNvPicPr>
          <p:nvPr/>
        </p:nvPicPr>
        <p:blipFill rotWithShape="1">
          <a:blip r:embed="rId2">
            <a:extLst>
              <a:ext uri="{28A0092B-C50C-407E-A947-70E740481C1C}">
                <a14:useLocalDpi xmlns:a14="http://schemas.microsoft.com/office/drawing/2010/main" val="0"/>
              </a:ext>
            </a:extLst>
          </a:blip>
          <a:srcRect l="-474" t="26581" r="474" b="4783"/>
          <a:stretch/>
        </p:blipFill>
        <p:spPr>
          <a:xfrm>
            <a:off x="214270" y="1926791"/>
            <a:ext cx="9525000" cy="4007556"/>
          </a:xfrm>
          <a:prstGeom prst="rect">
            <a:avLst/>
          </a:prstGeom>
        </p:spPr>
      </p:pic>
      <p:sp>
        <p:nvSpPr>
          <p:cNvPr id="2" name="Slide Number Placeholder 1">
            <a:extLst>
              <a:ext uri="{FF2B5EF4-FFF2-40B4-BE49-F238E27FC236}">
                <a16:creationId xmlns:a16="http://schemas.microsoft.com/office/drawing/2014/main" id="{11B2EF26-AC50-45DB-86E7-7CE3F66D4CD7}"/>
              </a:ext>
            </a:extLst>
          </p:cNvPr>
          <p:cNvSpPr>
            <a:spLocks noGrp="1"/>
          </p:cNvSpPr>
          <p:nvPr>
            <p:ph type="sldNum" sz="quarter" idx="12"/>
          </p:nvPr>
        </p:nvSpPr>
        <p:spPr/>
        <p:txBody>
          <a:bodyPr/>
          <a:lstStyle/>
          <a:p>
            <a:fld id="{201A55B1-A142-4705-B2D4-CE7F8029E9EB}" type="slidenum">
              <a:rPr lang="en-US" smtClean="0"/>
              <a:t>56</a:t>
            </a:fld>
            <a:endParaRPr lang="en-US"/>
          </a:p>
        </p:txBody>
      </p:sp>
      <p:sp>
        <p:nvSpPr>
          <p:cNvPr id="4" name="Title 1">
            <a:extLst>
              <a:ext uri="{FF2B5EF4-FFF2-40B4-BE49-F238E27FC236}">
                <a16:creationId xmlns:a16="http://schemas.microsoft.com/office/drawing/2014/main" id="{6CFCA5E3-4B4C-495F-851C-0075ACE69EF3}"/>
              </a:ext>
            </a:extLst>
          </p:cNvPr>
          <p:cNvSpPr txBox="1">
            <a:spLocks/>
          </p:cNvSpPr>
          <p:nvPr/>
        </p:nvSpPr>
        <p:spPr>
          <a:xfrm>
            <a:off x="507459" y="76848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Do We Reach Them? </a:t>
            </a:r>
          </a:p>
        </p:txBody>
      </p:sp>
      <p:pic>
        <p:nvPicPr>
          <p:cNvPr id="5" name="Picture 4">
            <a:extLst>
              <a:ext uri="{FF2B5EF4-FFF2-40B4-BE49-F238E27FC236}">
                <a16:creationId xmlns:a16="http://schemas.microsoft.com/office/drawing/2014/main" id="{40C0E004-EC58-4995-A67F-4791C0D95477}"/>
              </a:ext>
            </a:extLst>
          </p:cNvPr>
          <p:cNvPicPr>
            <a:picLocks noChangeAspect="1"/>
          </p:cNvPicPr>
          <p:nvPr/>
        </p:nvPicPr>
        <p:blipFill>
          <a:blip r:embed="rId3"/>
          <a:stretch>
            <a:fillRect/>
          </a:stretch>
        </p:blipFill>
        <p:spPr>
          <a:xfrm>
            <a:off x="987107" y="4809514"/>
            <a:ext cx="8650112" cy="1101665"/>
          </a:xfrm>
          <a:prstGeom prst="rect">
            <a:avLst/>
          </a:prstGeom>
        </p:spPr>
      </p:pic>
      <p:sp>
        <p:nvSpPr>
          <p:cNvPr id="7" name="Title 1">
            <a:extLst>
              <a:ext uri="{FF2B5EF4-FFF2-40B4-BE49-F238E27FC236}">
                <a16:creationId xmlns:a16="http://schemas.microsoft.com/office/drawing/2014/main" id="{D75EF65B-6710-4CCA-A726-4E43E763EFE0}"/>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8" name="Rectangle: Rounded Corners 7">
            <a:extLst>
              <a:ext uri="{FF2B5EF4-FFF2-40B4-BE49-F238E27FC236}">
                <a16:creationId xmlns:a16="http://schemas.microsoft.com/office/drawing/2014/main" id="{22189CFE-CEC6-43C6-AA74-AEF12B48DD8C}"/>
              </a:ext>
            </a:extLst>
          </p:cNvPr>
          <p:cNvSpPr/>
          <p:nvPr/>
        </p:nvSpPr>
        <p:spPr>
          <a:xfrm>
            <a:off x="9739270" y="1577659"/>
            <a:ext cx="2217907" cy="3739059"/>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 large percent are spending over 9 hours a day on their mobile phones.  While over half are spending over 8 hours on their tablets.  TV, Radio and Digital are all options for this audience.  </a:t>
            </a:r>
          </a:p>
        </p:txBody>
      </p:sp>
      <p:cxnSp>
        <p:nvCxnSpPr>
          <p:cNvPr id="10" name="Straight Arrow Connector 9">
            <a:extLst>
              <a:ext uri="{FF2B5EF4-FFF2-40B4-BE49-F238E27FC236}">
                <a16:creationId xmlns:a16="http://schemas.microsoft.com/office/drawing/2014/main" id="{1F256410-0030-4670-A592-25204D5A2AE2}"/>
              </a:ext>
            </a:extLst>
          </p:cNvPr>
          <p:cNvCxnSpPr/>
          <p:nvPr/>
        </p:nvCxnSpPr>
        <p:spPr>
          <a:xfrm flipV="1">
            <a:off x="3685880" y="2592371"/>
            <a:ext cx="0" cy="18476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F19A06B4-DAF8-43A2-83D1-DF6CDBDB6730}"/>
              </a:ext>
            </a:extLst>
          </p:cNvPr>
          <p:cNvCxnSpPr/>
          <p:nvPr/>
        </p:nvCxnSpPr>
        <p:spPr>
          <a:xfrm flipV="1">
            <a:off x="8466841" y="2509101"/>
            <a:ext cx="0" cy="18476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977564BC-9BB2-4015-B136-5A5746E72B02}"/>
              </a:ext>
            </a:extLst>
          </p:cNvPr>
          <p:cNvCxnSpPr/>
          <p:nvPr/>
        </p:nvCxnSpPr>
        <p:spPr>
          <a:xfrm flipV="1">
            <a:off x="6901991" y="2678784"/>
            <a:ext cx="0" cy="18476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Oval 12">
            <a:extLst>
              <a:ext uri="{FF2B5EF4-FFF2-40B4-BE49-F238E27FC236}">
                <a16:creationId xmlns:a16="http://schemas.microsoft.com/office/drawing/2014/main" id="{25FDF657-AB68-4E9E-9016-1672243C63FA}"/>
              </a:ext>
            </a:extLst>
          </p:cNvPr>
          <p:cNvSpPr/>
          <p:nvPr/>
        </p:nvSpPr>
        <p:spPr>
          <a:xfrm>
            <a:off x="7231834" y="4702879"/>
            <a:ext cx="856364" cy="10757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778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7F198-FE9B-4BF2-8AFF-73F699BC5C92}"/>
              </a:ext>
            </a:extLst>
          </p:cNvPr>
          <p:cNvPicPr>
            <a:picLocks noChangeAspect="1"/>
          </p:cNvPicPr>
          <p:nvPr/>
        </p:nvPicPr>
        <p:blipFill rotWithShape="1">
          <a:blip r:embed="rId2">
            <a:extLst>
              <a:ext uri="{28A0092B-C50C-407E-A947-70E740481C1C}">
                <a14:useLocalDpi xmlns:a14="http://schemas.microsoft.com/office/drawing/2010/main" val="0"/>
              </a:ext>
            </a:extLst>
          </a:blip>
          <a:srcRect t="28730" b="4343"/>
          <a:stretch/>
        </p:blipFill>
        <p:spPr>
          <a:xfrm>
            <a:off x="211711" y="1749398"/>
            <a:ext cx="9255426" cy="3883844"/>
          </a:xfrm>
          <a:prstGeom prst="rect">
            <a:avLst/>
          </a:prstGeom>
        </p:spPr>
      </p:pic>
      <p:sp>
        <p:nvSpPr>
          <p:cNvPr id="2" name="Slide Number Placeholder 1">
            <a:extLst>
              <a:ext uri="{FF2B5EF4-FFF2-40B4-BE49-F238E27FC236}">
                <a16:creationId xmlns:a16="http://schemas.microsoft.com/office/drawing/2014/main" id="{AACC3E7F-1178-44C6-8365-CAFA443E8483}"/>
              </a:ext>
            </a:extLst>
          </p:cNvPr>
          <p:cNvSpPr>
            <a:spLocks noGrp="1"/>
          </p:cNvSpPr>
          <p:nvPr>
            <p:ph type="sldNum" sz="quarter" idx="12"/>
          </p:nvPr>
        </p:nvSpPr>
        <p:spPr/>
        <p:txBody>
          <a:bodyPr/>
          <a:lstStyle/>
          <a:p>
            <a:fld id="{201A55B1-A142-4705-B2D4-CE7F8029E9EB}" type="slidenum">
              <a:rPr lang="en-US" smtClean="0"/>
              <a:t>57</a:t>
            </a:fld>
            <a:endParaRPr lang="en-US"/>
          </a:p>
        </p:txBody>
      </p:sp>
      <p:sp>
        <p:nvSpPr>
          <p:cNvPr id="4" name="Title 1">
            <a:extLst>
              <a:ext uri="{FF2B5EF4-FFF2-40B4-BE49-F238E27FC236}">
                <a16:creationId xmlns:a16="http://schemas.microsoft.com/office/drawing/2014/main" id="{222C3E22-88C0-41F1-BB63-909346FEFAB9}"/>
              </a:ext>
            </a:extLst>
          </p:cNvPr>
          <p:cNvSpPr txBox="1">
            <a:spLocks/>
          </p:cNvSpPr>
          <p:nvPr/>
        </p:nvSpPr>
        <p:spPr>
          <a:xfrm>
            <a:off x="507459" y="70686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Are They Using Their Smartphones? </a:t>
            </a:r>
          </a:p>
        </p:txBody>
      </p:sp>
      <p:sp>
        <p:nvSpPr>
          <p:cNvPr id="6" name="Title 1">
            <a:extLst>
              <a:ext uri="{FF2B5EF4-FFF2-40B4-BE49-F238E27FC236}">
                <a16:creationId xmlns:a16="http://schemas.microsoft.com/office/drawing/2014/main" id="{7384D833-8C94-4BD4-8702-8A2547FD9CF2}"/>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7" name="Rectangle: Rounded Corners 6">
            <a:extLst>
              <a:ext uri="{FF2B5EF4-FFF2-40B4-BE49-F238E27FC236}">
                <a16:creationId xmlns:a16="http://schemas.microsoft.com/office/drawing/2014/main" id="{7BC86F99-D85E-4B65-B294-18EDAC1F38D7}"/>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Using mobile phones to do just about everything; visiting websites, social media and listening to music. Mobile optimized content is important for this audience. </a:t>
            </a:r>
          </a:p>
        </p:txBody>
      </p:sp>
      <p:cxnSp>
        <p:nvCxnSpPr>
          <p:cNvPr id="8" name="Straight Arrow Connector 7">
            <a:extLst>
              <a:ext uri="{FF2B5EF4-FFF2-40B4-BE49-F238E27FC236}">
                <a16:creationId xmlns:a16="http://schemas.microsoft.com/office/drawing/2014/main" id="{4459195F-FB3F-4AD9-98FA-A27282F03C1B}"/>
              </a:ext>
            </a:extLst>
          </p:cNvPr>
          <p:cNvCxnSpPr/>
          <p:nvPr/>
        </p:nvCxnSpPr>
        <p:spPr>
          <a:xfrm flipV="1">
            <a:off x="8352148" y="2384981"/>
            <a:ext cx="0" cy="18476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5A5BD5FF-404B-4D20-86E0-E6292B7C5EFC}"/>
              </a:ext>
            </a:extLst>
          </p:cNvPr>
          <p:cNvCxnSpPr/>
          <p:nvPr/>
        </p:nvCxnSpPr>
        <p:spPr>
          <a:xfrm flipV="1">
            <a:off x="6391373" y="2582944"/>
            <a:ext cx="0" cy="18476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B76144FC-C17B-4EDC-81E1-FE11EDA6A4EE}"/>
              </a:ext>
            </a:extLst>
          </p:cNvPr>
          <p:cNvCxnSpPr>
            <a:cxnSpLocks/>
          </p:cNvCxnSpPr>
          <p:nvPr/>
        </p:nvCxnSpPr>
        <p:spPr>
          <a:xfrm flipV="1">
            <a:off x="4392891" y="2884603"/>
            <a:ext cx="0" cy="15459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49926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34369-39F0-43B1-95DE-FF0DA54F0F8D}"/>
              </a:ext>
            </a:extLst>
          </p:cNvPr>
          <p:cNvPicPr>
            <a:picLocks noChangeAspect="1"/>
          </p:cNvPicPr>
          <p:nvPr/>
        </p:nvPicPr>
        <p:blipFill rotWithShape="1">
          <a:blip r:embed="rId2">
            <a:extLst>
              <a:ext uri="{28A0092B-C50C-407E-A947-70E740481C1C}">
                <a14:useLocalDpi xmlns:a14="http://schemas.microsoft.com/office/drawing/2010/main" val="0"/>
              </a:ext>
            </a:extLst>
          </a:blip>
          <a:srcRect t="26791" b="6530"/>
          <a:stretch/>
        </p:blipFill>
        <p:spPr>
          <a:xfrm>
            <a:off x="0" y="1809263"/>
            <a:ext cx="9525000" cy="3893270"/>
          </a:xfrm>
          <a:prstGeom prst="rect">
            <a:avLst/>
          </a:prstGeom>
        </p:spPr>
      </p:pic>
      <p:sp>
        <p:nvSpPr>
          <p:cNvPr id="2" name="Slide Number Placeholder 1">
            <a:extLst>
              <a:ext uri="{FF2B5EF4-FFF2-40B4-BE49-F238E27FC236}">
                <a16:creationId xmlns:a16="http://schemas.microsoft.com/office/drawing/2014/main" id="{2A5279A2-3ECE-46F3-B3C8-5B288C155A75}"/>
              </a:ext>
            </a:extLst>
          </p:cNvPr>
          <p:cNvSpPr>
            <a:spLocks noGrp="1"/>
          </p:cNvSpPr>
          <p:nvPr>
            <p:ph type="sldNum" sz="quarter" idx="12"/>
          </p:nvPr>
        </p:nvSpPr>
        <p:spPr/>
        <p:txBody>
          <a:bodyPr/>
          <a:lstStyle/>
          <a:p>
            <a:fld id="{201A55B1-A142-4705-B2D4-CE7F8029E9EB}" type="slidenum">
              <a:rPr lang="en-US" smtClean="0"/>
              <a:t>58</a:t>
            </a:fld>
            <a:endParaRPr lang="en-US"/>
          </a:p>
        </p:txBody>
      </p:sp>
      <p:sp>
        <p:nvSpPr>
          <p:cNvPr id="4" name="Title 1">
            <a:extLst>
              <a:ext uri="{FF2B5EF4-FFF2-40B4-BE49-F238E27FC236}">
                <a16:creationId xmlns:a16="http://schemas.microsoft.com/office/drawing/2014/main" id="{9ADE3CE7-1CC5-4A71-988E-F2A36AC8D115}"/>
              </a:ext>
            </a:extLst>
          </p:cNvPr>
          <p:cNvSpPr txBox="1">
            <a:spLocks/>
          </p:cNvSpPr>
          <p:nvPr/>
        </p:nvSpPr>
        <p:spPr>
          <a:xfrm>
            <a:off x="300069" y="83601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Activity While Watching TV </a:t>
            </a:r>
          </a:p>
        </p:txBody>
      </p:sp>
      <p:sp>
        <p:nvSpPr>
          <p:cNvPr id="6" name="Title 1">
            <a:extLst>
              <a:ext uri="{FF2B5EF4-FFF2-40B4-BE49-F238E27FC236}">
                <a16:creationId xmlns:a16="http://schemas.microsoft.com/office/drawing/2014/main" id="{F99C933C-9728-4712-8548-40A049B39888}"/>
              </a:ext>
            </a:extLst>
          </p:cNvPr>
          <p:cNvSpPr txBox="1">
            <a:spLocks/>
          </p:cNvSpPr>
          <p:nvPr/>
        </p:nvSpPr>
        <p:spPr>
          <a:xfrm>
            <a:off x="300069" y="24752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7" name="Rectangle: Rounded Corners 6">
            <a:extLst>
              <a:ext uri="{FF2B5EF4-FFF2-40B4-BE49-F238E27FC236}">
                <a16:creationId xmlns:a16="http://schemas.microsoft.com/office/drawing/2014/main" id="{2F5ACF2E-76AF-4E83-8A0C-D61F8FF33526}"/>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Highest percentage is 13% which means most in this audience are solely watching TV and not multitasking. </a:t>
            </a:r>
          </a:p>
        </p:txBody>
      </p:sp>
      <p:cxnSp>
        <p:nvCxnSpPr>
          <p:cNvPr id="9" name="Straight Arrow Connector 8">
            <a:extLst>
              <a:ext uri="{FF2B5EF4-FFF2-40B4-BE49-F238E27FC236}">
                <a16:creationId xmlns:a16="http://schemas.microsoft.com/office/drawing/2014/main" id="{EC7F4EAB-52D0-44A2-84F9-30732D89F4B1}"/>
              </a:ext>
            </a:extLst>
          </p:cNvPr>
          <p:cNvCxnSpPr/>
          <p:nvPr/>
        </p:nvCxnSpPr>
        <p:spPr>
          <a:xfrm>
            <a:off x="3063711" y="4430598"/>
            <a:ext cx="527901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3E2E91EA-2DB0-4B4E-84A0-13B30B95D304}"/>
              </a:ext>
            </a:extLst>
          </p:cNvPr>
          <p:cNvCxnSpPr>
            <a:cxnSpLocks/>
          </p:cNvCxnSpPr>
          <p:nvPr/>
        </p:nvCxnSpPr>
        <p:spPr>
          <a:xfrm>
            <a:off x="2546808" y="1981200"/>
            <a:ext cx="370316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36278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B55AEF-92B4-4C9D-B6E3-8215A48CFAE4}"/>
              </a:ext>
            </a:extLst>
          </p:cNvPr>
          <p:cNvSpPr>
            <a:spLocks noGrp="1"/>
          </p:cNvSpPr>
          <p:nvPr>
            <p:ph type="sldNum" sz="quarter" idx="12"/>
          </p:nvPr>
        </p:nvSpPr>
        <p:spPr>
          <a:xfrm>
            <a:off x="8610600" y="6375244"/>
            <a:ext cx="2743200" cy="365125"/>
          </a:xfrm>
        </p:spPr>
        <p:txBody>
          <a:bodyPr/>
          <a:lstStyle/>
          <a:p>
            <a:fld id="{201A55B1-A142-4705-B2D4-CE7F8029E9EB}" type="slidenum">
              <a:rPr lang="en-US" smtClean="0"/>
              <a:t>59</a:t>
            </a:fld>
            <a:endParaRPr lang="en-US"/>
          </a:p>
        </p:txBody>
      </p:sp>
      <p:pic>
        <p:nvPicPr>
          <p:cNvPr id="3" name="Picture 2">
            <a:extLst>
              <a:ext uri="{FF2B5EF4-FFF2-40B4-BE49-F238E27FC236}">
                <a16:creationId xmlns:a16="http://schemas.microsoft.com/office/drawing/2014/main" id="{7B3D0EAF-3D43-41E7-8539-1E1BA9387DD1}"/>
              </a:ext>
            </a:extLst>
          </p:cNvPr>
          <p:cNvPicPr>
            <a:picLocks noChangeAspect="1"/>
          </p:cNvPicPr>
          <p:nvPr/>
        </p:nvPicPr>
        <p:blipFill>
          <a:blip r:embed="rId2"/>
          <a:stretch>
            <a:fillRect/>
          </a:stretch>
        </p:blipFill>
        <p:spPr>
          <a:xfrm>
            <a:off x="300274" y="1123597"/>
            <a:ext cx="8514600" cy="4787010"/>
          </a:xfrm>
          <a:prstGeom prst="rect">
            <a:avLst/>
          </a:prstGeom>
        </p:spPr>
      </p:pic>
      <p:sp>
        <p:nvSpPr>
          <p:cNvPr id="5" name="Title 1">
            <a:extLst>
              <a:ext uri="{FF2B5EF4-FFF2-40B4-BE49-F238E27FC236}">
                <a16:creationId xmlns:a16="http://schemas.microsoft.com/office/drawing/2014/main" id="{C53A8CAB-2E93-4A05-A9B7-ABD009BC06E2}"/>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Set and Secure: Adults 50-64</a:t>
            </a:r>
          </a:p>
        </p:txBody>
      </p:sp>
      <p:sp>
        <p:nvSpPr>
          <p:cNvPr id="6" name="Rectangle: Rounded Corners 5">
            <a:extLst>
              <a:ext uri="{FF2B5EF4-FFF2-40B4-BE49-F238E27FC236}">
                <a16:creationId xmlns:a16="http://schemas.microsoft.com/office/drawing/2014/main" id="{E669CD69-9D2A-43EB-86BD-F2BEF115D51B}"/>
              </a:ext>
            </a:extLst>
          </p:cNvPr>
          <p:cNvSpPr/>
          <p:nvPr/>
        </p:nvSpPr>
        <p:spPr>
          <a:xfrm>
            <a:off x="9135893" y="1392156"/>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Very well rounded.  Priorities have change to things like family and friends.  </a:t>
            </a:r>
          </a:p>
        </p:txBody>
      </p:sp>
    </p:spTree>
    <p:extLst>
      <p:ext uri="{BB962C8B-B14F-4D97-AF65-F5344CB8AC3E}">
        <p14:creationId xmlns:p14="http://schemas.microsoft.com/office/powerpoint/2010/main" val="1568868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69DB9-8D1F-403F-B5A5-50E7FF4F5641}"/>
              </a:ext>
            </a:extLst>
          </p:cNvPr>
          <p:cNvSpPr txBox="1"/>
          <p:nvPr/>
        </p:nvSpPr>
        <p:spPr>
          <a:xfrm>
            <a:off x="409778" y="2331225"/>
            <a:ext cx="5922929" cy="2585323"/>
          </a:xfrm>
          <a:prstGeom prst="rect">
            <a:avLst/>
          </a:prstGeom>
          <a:noFill/>
        </p:spPr>
        <p:txBody>
          <a:bodyPr wrap="square" rtlCol="0">
            <a:spAutoFit/>
          </a:bodyPr>
          <a:lstStyle/>
          <a:p>
            <a:r>
              <a:rPr lang="en-US" dirty="0"/>
              <a:t>The next step was to determine if those who drink at home 1-4 times a month have different behaviors and demographics then those that drink 10+ times a month. </a:t>
            </a:r>
          </a:p>
          <a:p>
            <a:endParaRPr lang="en-US" dirty="0"/>
          </a:p>
          <a:p>
            <a:r>
              <a:rPr lang="en-US" dirty="0"/>
              <a:t>We found almost zero difference in demographics and behaviors between those who drink at home 1-4 times a month or 10+ times a month.  </a:t>
            </a:r>
          </a:p>
          <a:p>
            <a:endParaRPr lang="en-US" dirty="0"/>
          </a:p>
          <a:p>
            <a:r>
              <a:rPr lang="en-US" dirty="0"/>
              <a:t>Statistically, there are no significant relevant differences.</a:t>
            </a:r>
          </a:p>
        </p:txBody>
      </p:sp>
      <p:graphicFrame>
        <p:nvGraphicFramePr>
          <p:cNvPr id="6" name="Chart 5">
            <a:extLst>
              <a:ext uri="{FF2B5EF4-FFF2-40B4-BE49-F238E27FC236}">
                <a16:creationId xmlns:a16="http://schemas.microsoft.com/office/drawing/2014/main" id="{065676F4-A37B-4E86-A8E1-06AC714D49CE}"/>
              </a:ext>
            </a:extLst>
          </p:cNvPr>
          <p:cNvGraphicFramePr/>
          <p:nvPr>
            <p:extLst>
              <p:ext uri="{D42A27DB-BD31-4B8C-83A1-F6EECF244321}">
                <p14:modId xmlns:p14="http://schemas.microsoft.com/office/powerpoint/2010/main" val="3537143762"/>
              </p:ext>
            </p:extLst>
          </p:nvPr>
        </p:nvGraphicFramePr>
        <p:xfrm>
          <a:off x="6741269" y="1284051"/>
          <a:ext cx="4610420" cy="4708188"/>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60B5826B-E120-4938-A1DC-E7F573260CE1}"/>
              </a:ext>
            </a:extLst>
          </p:cNvPr>
          <p:cNvSpPr>
            <a:spLocks noGrp="1"/>
          </p:cNvSpPr>
          <p:nvPr>
            <p:ph type="sldNum" sz="quarter" idx="12"/>
          </p:nvPr>
        </p:nvSpPr>
        <p:spPr/>
        <p:txBody>
          <a:bodyPr/>
          <a:lstStyle/>
          <a:p>
            <a:fld id="{201A55B1-A142-4705-B2D4-CE7F8029E9EB}" type="slidenum">
              <a:rPr lang="en-US" smtClean="0"/>
              <a:t>6</a:t>
            </a:fld>
            <a:endParaRPr lang="en-US"/>
          </a:p>
        </p:txBody>
      </p:sp>
      <p:sp>
        <p:nvSpPr>
          <p:cNvPr id="8" name="Title 1">
            <a:extLst>
              <a:ext uri="{FF2B5EF4-FFF2-40B4-BE49-F238E27FC236}">
                <a16:creationId xmlns:a16="http://schemas.microsoft.com/office/drawing/2014/main" id="{D04A5F1D-A495-437E-BD1D-72BA03591268}"/>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Findings</a:t>
            </a:r>
          </a:p>
        </p:txBody>
      </p:sp>
    </p:spTree>
    <p:extLst>
      <p:ext uri="{BB962C8B-B14F-4D97-AF65-F5344CB8AC3E}">
        <p14:creationId xmlns:p14="http://schemas.microsoft.com/office/powerpoint/2010/main" val="2497112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busy professional">
            <a:extLst>
              <a:ext uri="{FF2B5EF4-FFF2-40B4-BE49-F238E27FC236}">
                <a16:creationId xmlns:a16="http://schemas.microsoft.com/office/drawing/2014/main" id="{5A4FAA78-8441-4C96-9633-CBAC500A1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5332" y="4069314"/>
            <a:ext cx="3086331" cy="210164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206A685-E74D-4D6A-BCA0-763566A5CABD}"/>
              </a:ext>
            </a:extLst>
          </p:cNvPr>
          <p:cNvSpPr txBox="1">
            <a:spLocks/>
          </p:cNvSpPr>
          <p:nvPr/>
        </p:nvSpPr>
        <p:spPr>
          <a:xfrm>
            <a:off x="3700805" y="413179"/>
            <a:ext cx="4545291" cy="6577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accent2"/>
                </a:solidFill>
              </a:rPr>
              <a:t>Too Busy</a:t>
            </a:r>
          </a:p>
        </p:txBody>
      </p:sp>
      <p:sp>
        <p:nvSpPr>
          <p:cNvPr id="5" name="Slide Number Placeholder 4">
            <a:extLst>
              <a:ext uri="{FF2B5EF4-FFF2-40B4-BE49-F238E27FC236}">
                <a16:creationId xmlns:a16="http://schemas.microsoft.com/office/drawing/2014/main" id="{34FFF688-ECF4-403B-B75E-2B4C426A189A}"/>
              </a:ext>
            </a:extLst>
          </p:cNvPr>
          <p:cNvSpPr>
            <a:spLocks noGrp="1"/>
          </p:cNvSpPr>
          <p:nvPr>
            <p:ph type="sldNum" sz="quarter" idx="12"/>
          </p:nvPr>
        </p:nvSpPr>
        <p:spPr/>
        <p:txBody>
          <a:bodyPr/>
          <a:lstStyle/>
          <a:p>
            <a:fld id="{201A55B1-A142-4705-B2D4-CE7F8029E9EB}" type="slidenum">
              <a:rPr lang="en-US" smtClean="0"/>
              <a:t>60</a:t>
            </a:fld>
            <a:endParaRPr lang="en-US"/>
          </a:p>
        </p:txBody>
      </p:sp>
      <p:sp>
        <p:nvSpPr>
          <p:cNvPr id="6" name="Title 1">
            <a:extLst>
              <a:ext uri="{FF2B5EF4-FFF2-40B4-BE49-F238E27FC236}">
                <a16:creationId xmlns:a16="http://schemas.microsoft.com/office/drawing/2014/main" id="{40F215C7-8FC4-4D73-BD62-34045696C719}"/>
              </a:ext>
            </a:extLst>
          </p:cNvPr>
          <p:cNvSpPr txBox="1">
            <a:spLocks/>
          </p:cNvSpPr>
          <p:nvPr/>
        </p:nvSpPr>
        <p:spPr>
          <a:xfrm>
            <a:off x="1401450" y="-926126"/>
            <a:ext cx="9144000" cy="42470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t>Adults/40-49</a:t>
            </a:r>
            <a:br>
              <a:rPr lang="en-US" sz="4800" dirty="0"/>
            </a:br>
            <a:r>
              <a:rPr lang="en-US" sz="4800" dirty="0"/>
              <a:t>23% of spirit drinkers</a:t>
            </a:r>
            <a:br>
              <a:rPr lang="en-US" dirty="0"/>
            </a:br>
            <a:endParaRPr lang="en-US" dirty="0"/>
          </a:p>
        </p:txBody>
      </p:sp>
      <p:pic>
        <p:nvPicPr>
          <p:cNvPr id="1028" name="Picture 4" descr="Image result for families">
            <a:extLst>
              <a:ext uri="{FF2B5EF4-FFF2-40B4-BE49-F238E27FC236}">
                <a16:creationId xmlns:a16="http://schemas.microsoft.com/office/drawing/2014/main" id="{2EBB17FC-9EC6-489C-9297-B3519B500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436" y="2517267"/>
            <a:ext cx="3235864" cy="2166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8D1605C-7042-4BD1-9D66-1FCE4B0EFD0F}"/>
              </a:ext>
            </a:extLst>
          </p:cNvPr>
          <p:cNvPicPr>
            <a:picLocks noChangeAspect="1"/>
          </p:cNvPicPr>
          <p:nvPr/>
        </p:nvPicPr>
        <p:blipFill>
          <a:blip r:embed="rId4"/>
          <a:stretch>
            <a:fillRect/>
          </a:stretch>
        </p:blipFill>
        <p:spPr>
          <a:xfrm>
            <a:off x="5788671" y="4147068"/>
            <a:ext cx="3644747" cy="2496652"/>
          </a:xfrm>
          <a:prstGeom prst="rect">
            <a:avLst/>
          </a:prstGeom>
        </p:spPr>
      </p:pic>
      <p:pic>
        <p:nvPicPr>
          <p:cNvPr id="1030" name="Picture 6" descr="Image result for busy families">
            <a:extLst>
              <a:ext uri="{FF2B5EF4-FFF2-40B4-BE49-F238E27FC236}">
                <a16:creationId xmlns:a16="http://schemas.microsoft.com/office/drawing/2014/main" id="{8C1C5CE6-F94F-4C94-8FB8-B67DC073A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465" y="2695230"/>
            <a:ext cx="2875773" cy="19081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amilies graduation">
            <a:extLst>
              <a:ext uri="{FF2B5EF4-FFF2-40B4-BE49-F238E27FC236}">
                <a16:creationId xmlns:a16="http://schemas.microsoft.com/office/drawing/2014/main" id="{D8BBB406-F19D-4E53-BF18-75FB834E1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5714" y="2892549"/>
            <a:ext cx="4253982" cy="1710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busy families with children and parents">
            <a:extLst>
              <a:ext uri="{FF2B5EF4-FFF2-40B4-BE49-F238E27FC236}">
                <a16:creationId xmlns:a16="http://schemas.microsoft.com/office/drawing/2014/main" id="{23CD29DF-5764-4C47-8B0A-D9C4C032DB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8573" y="4603390"/>
            <a:ext cx="3488517" cy="196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91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F48AFB8-9608-4D89-B9D9-34A5A6A6CE38}"/>
              </a:ext>
            </a:extLst>
          </p:cNvPr>
          <p:cNvSpPr txBox="1">
            <a:spLocks/>
          </p:cNvSpPr>
          <p:nvPr/>
        </p:nvSpPr>
        <p:spPr>
          <a:xfrm>
            <a:off x="507459" y="1244567"/>
            <a:ext cx="7910015"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Key Findings: 40-49</a:t>
            </a:r>
            <a:endParaRPr lang="en-US" dirty="0"/>
          </a:p>
        </p:txBody>
      </p:sp>
      <p:sp>
        <p:nvSpPr>
          <p:cNvPr id="4" name="Subtitle 2">
            <a:extLst>
              <a:ext uri="{FF2B5EF4-FFF2-40B4-BE49-F238E27FC236}">
                <a16:creationId xmlns:a16="http://schemas.microsoft.com/office/drawing/2014/main" id="{761050F4-6782-4FEC-94E1-8407A65C12BF}"/>
              </a:ext>
            </a:extLst>
          </p:cNvPr>
          <p:cNvSpPr txBox="1">
            <a:spLocks/>
          </p:cNvSpPr>
          <p:nvPr/>
        </p:nvSpPr>
        <p:spPr>
          <a:xfrm>
            <a:off x="413994" y="2072448"/>
            <a:ext cx="9399309" cy="2606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t>They don’t over index or have high percentages in hardly any categories</a:t>
            </a:r>
          </a:p>
          <a:p>
            <a:pPr>
              <a:buFont typeface="Wingdings" panose="05000000000000000000" pitchFamily="2" charset="2"/>
              <a:buChar char="Ø"/>
            </a:pPr>
            <a:r>
              <a:rPr lang="en-US" sz="2400" dirty="0"/>
              <a:t>We are assuming, based on “Last 12 month life events” that they are too busy to spend time on “extra” activities</a:t>
            </a:r>
          </a:p>
        </p:txBody>
      </p:sp>
      <p:sp>
        <p:nvSpPr>
          <p:cNvPr id="5" name="Slide Number Placeholder 4">
            <a:extLst>
              <a:ext uri="{FF2B5EF4-FFF2-40B4-BE49-F238E27FC236}">
                <a16:creationId xmlns:a16="http://schemas.microsoft.com/office/drawing/2014/main" id="{86B8F86D-E0E9-40CC-82BE-6C26B24730D7}"/>
              </a:ext>
            </a:extLst>
          </p:cNvPr>
          <p:cNvSpPr>
            <a:spLocks noGrp="1"/>
          </p:cNvSpPr>
          <p:nvPr>
            <p:ph type="sldNum" sz="quarter" idx="12"/>
          </p:nvPr>
        </p:nvSpPr>
        <p:spPr/>
        <p:txBody>
          <a:bodyPr/>
          <a:lstStyle/>
          <a:p>
            <a:fld id="{201A55B1-A142-4705-B2D4-CE7F8029E9EB}" type="slidenum">
              <a:rPr lang="en-US" smtClean="0"/>
              <a:t>61</a:t>
            </a:fld>
            <a:endParaRPr lang="en-US"/>
          </a:p>
        </p:txBody>
      </p:sp>
      <p:sp>
        <p:nvSpPr>
          <p:cNvPr id="7" name="Title 1">
            <a:extLst>
              <a:ext uri="{FF2B5EF4-FFF2-40B4-BE49-F238E27FC236}">
                <a16:creationId xmlns:a16="http://schemas.microsoft.com/office/drawing/2014/main" id="{8645B7ED-7E0E-4444-AE2A-7B5833E3C0CD}"/>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Tree>
    <p:extLst>
      <p:ext uri="{BB962C8B-B14F-4D97-AF65-F5344CB8AC3E}">
        <p14:creationId xmlns:p14="http://schemas.microsoft.com/office/powerpoint/2010/main" val="3084163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77EC0A-994A-460C-A41E-C3F8C846CFFD}"/>
              </a:ext>
            </a:extLst>
          </p:cNvPr>
          <p:cNvSpPr>
            <a:spLocks noGrp="1"/>
          </p:cNvSpPr>
          <p:nvPr>
            <p:ph type="sldNum" sz="quarter" idx="12"/>
          </p:nvPr>
        </p:nvSpPr>
        <p:spPr/>
        <p:txBody>
          <a:bodyPr/>
          <a:lstStyle/>
          <a:p>
            <a:fld id="{201A55B1-A142-4705-B2D4-CE7F8029E9EB}" type="slidenum">
              <a:rPr lang="en-US" smtClean="0"/>
              <a:t>62</a:t>
            </a:fld>
            <a:endParaRPr lang="en-US"/>
          </a:p>
        </p:txBody>
      </p:sp>
      <p:sp>
        <p:nvSpPr>
          <p:cNvPr id="4" name="TextBox 3">
            <a:extLst>
              <a:ext uri="{FF2B5EF4-FFF2-40B4-BE49-F238E27FC236}">
                <a16:creationId xmlns:a16="http://schemas.microsoft.com/office/drawing/2014/main" id="{7872C10F-2074-408E-85D6-998033D0A4D2}"/>
              </a:ext>
            </a:extLst>
          </p:cNvPr>
          <p:cNvSpPr txBox="1"/>
          <p:nvPr/>
        </p:nvSpPr>
        <p:spPr>
          <a:xfrm>
            <a:off x="378643" y="693674"/>
            <a:ext cx="10513598" cy="523220"/>
          </a:xfrm>
          <a:prstGeom prst="rect">
            <a:avLst/>
          </a:prstGeom>
          <a:noFill/>
        </p:spPr>
        <p:txBody>
          <a:bodyPr wrap="square" rtlCol="0">
            <a:spAutoFit/>
          </a:bodyPr>
          <a:lstStyle/>
          <a:p>
            <a:r>
              <a:rPr lang="en-US" sz="2800" dirty="0">
                <a:latin typeface="+mj-lt"/>
              </a:rPr>
              <a:t>Demographics</a:t>
            </a:r>
          </a:p>
        </p:txBody>
      </p:sp>
      <p:pic>
        <p:nvPicPr>
          <p:cNvPr id="7" name="Picture 6" descr="A screenshot of a cell phone&#10;&#10;Description generated with high confidence">
            <a:extLst>
              <a:ext uri="{FF2B5EF4-FFF2-40B4-BE49-F238E27FC236}">
                <a16:creationId xmlns:a16="http://schemas.microsoft.com/office/drawing/2014/main" id="{048A55AF-D120-42F2-8044-CA2FBD0F336F}"/>
              </a:ext>
            </a:extLst>
          </p:cNvPr>
          <p:cNvPicPr>
            <a:picLocks noChangeAspect="1"/>
          </p:cNvPicPr>
          <p:nvPr/>
        </p:nvPicPr>
        <p:blipFill rotWithShape="1">
          <a:blip r:embed="rId3">
            <a:extLst>
              <a:ext uri="{28A0092B-C50C-407E-A947-70E740481C1C}">
                <a14:useLocalDpi xmlns:a14="http://schemas.microsoft.com/office/drawing/2010/main" val="0"/>
              </a:ext>
            </a:extLst>
          </a:blip>
          <a:srcRect t="20129" b="6907"/>
          <a:stretch/>
        </p:blipFill>
        <p:spPr>
          <a:xfrm>
            <a:off x="802029" y="1326508"/>
            <a:ext cx="10653752" cy="4772882"/>
          </a:xfrm>
          <a:prstGeom prst="rect">
            <a:avLst/>
          </a:prstGeom>
        </p:spPr>
      </p:pic>
      <p:sp>
        <p:nvSpPr>
          <p:cNvPr id="8" name="Title 1">
            <a:extLst>
              <a:ext uri="{FF2B5EF4-FFF2-40B4-BE49-F238E27FC236}">
                <a16:creationId xmlns:a16="http://schemas.microsoft.com/office/drawing/2014/main" id="{3400FFE1-6D37-44A5-B99F-8A96CE1DD1D9}"/>
              </a:ext>
            </a:extLst>
          </p:cNvPr>
          <p:cNvSpPr txBox="1">
            <a:spLocks/>
          </p:cNvSpPr>
          <p:nvPr/>
        </p:nvSpPr>
        <p:spPr>
          <a:xfrm>
            <a:off x="378643" y="159824"/>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Tree>
    <p:extLst>
      <p:ext uri="{BB962C8B-B14F-4D97-AF65-F5344CB8AC3E}">
        <p14:creationId xmlns:p14="http://schemas.microsoft.com/office/powerpoint/2010/main" val="607434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DFBF-DA6A-4804-8145-B6905EE7316D}"/>
              </a:ext>
            </a:extLst>
          </p:cNvPr>
          <p:cNvSpPr>
            <a:spLocks noGrp="1"/>
          </p:cNvSpPr>
          <p:nvPr>
            <p:ph type="title"/>
          </p:nvPr>
        </p:nvSpPr>
        <p:spPr>
          <a:xfrm>
            <a:off x="507459" y="307128"/>
            <a:ext cx="10515600" cy="1325563"/>
          </a:xfrm>
        </p:spPr>
        <p:txBody>
          <a:bodyPr>
            <a:normAutofit/>
          </a:bodyPr>
          <a:lstStyle/>
          <a:p>
            <a:r>
              <a:rPr lang="en-US" sz="2800" dirty="0"/>
              <a:t>Messaging – Who Are They? </a:t>
            </a:r>
          </a:p>
        </p:txBody>
      </p:sp>
      <p:sp>
        <p:nvSpPr>
          <p:cNvPr id="3" name="Slide Number Placeholder 2">
            <a:extLst>
              <a:ext uri="{FF2B5EF4-FFF2-40B4-BE49-F238E27FC236}">
                <a16:creationId xmlns:a16="http://schemas.microsoft.com/office/drawing/2014/main" id="{BE1B63E4-206F-41B7-ACE6-3BD2324F17A2}"/>
              </a:ext>
            </a:extLst>
          </p:cNvPr>
          <p:cNvSpPr>
            <a:spLocks noGrp="1"/>
          </p:cNvSpPr>
          <p:nvPr>
            <p:ph type="sldNum" sz="quarter" idx="12"/>
          </p:nvPr>
        </p:nvSpPr>
        <p:spPr/>
        <p:txBody>
          <a:bodyPr/>
          <a:lstStyle/>
          <a:p>
            <a:fld id="{201A55B1-A142-4705-B2D4-CE7F8029E9EB}" type="slidenum">
              <a:rPr lang="en-US" smtClean="0"/>
              <a:t>63</a:t>
            </a:fld>
            <a:endParaRPr lang="en-US"/>
          </a:p>
        </p:txBody>
      </p:sp>
      <p:graphicFrame>
        <p:nvGraphicFramePr>
          <p:cNvPr id="5" name="Table 4">
            <a:extLst>
              <a:ext uri="{FF2B5EF4-FFF2-40B4-BE49-F238E27FC236}">
                <a16:creationId xmlns:a16="http://schemas.microsoft.com/office/drawing/2014/main" id="{B827F8C8-37F8-44C3-B776-3078A2A3368C}"/>
              </a:ext>
            </a:extLst>
          </p:cNvPr>
          <p:cNvGraphicFramePr>
            <a:graphicFrameLocks noGrp="1"/>
          </p:cNvGraphicFramePr>
          <p:nvPr>
            <p:extLst>
              <p:ext uri="{D42A27DB-BD31-4B8C-83A1-F6EECF244321}">
                <p14:modId xmlns:p14="http://schemas.microsoft.com/office/powerpoint/2010/main" val="413498563"/>
              </p:ext>
            </p:extLst>
          </p:nvPr>
        </p:nvGraphicFramePr>
        <p:xfrm>
          <a:off x="1323833" y="1800520"/>
          <a:ext cx="7348131" cy="3358711"/>
        </p:xfrm>
        <a:graphic>
          <a:graphicData uri="http://schemas.openxmlformats.org/drawingml/2006/table">
            <a:tbl>
              <a:tblPr>
                <a:tableStyleId>{5C22544A-7EE6-4342-B048-85BDC9FD1C3A}</a:tableStyleId>
              </a:tblPr>
              <a:tblGrid>
                <a:gridCol w="4447552">
                  <a:extLst>
                    <a:ext uri="{9D8B030D-6E8A-4147-A177-3AD203B41FA5}">
                      <a16:colId xmlns:a16="http://schemas.microsoft.com/office/drawing/2014/main" val="785838002"/>
                    </a:ext>
                  </a:extLst>
                </a:gridCol>
                <a:gridCol w="1679918">
                  <a:extLst>
                    <a:ext uri="{9D8B030D-6E8A-4147-A177-3AD203B41FA5}">
                      <a16:colId xmlns:a16="http://schemas.microsoft.com/office/drawing/2014/main" val="175661809"/>
                    </a:ext>
                  </a:extLst>
                </a:gridCol>
                <a:gridCol w="1220661">
                  <a:extLst>
                    <a:ext uri="{9D8B030D-6E8A-4147-A177-3AD203B41FA5}">
                      <a16:colId xmlns:a16="http://schemas.microsoft.com/office/drawing/2014/main" val="4061716269"/>
                    </a:ext>
                  </a:extLst>
                </a:gridCol>
              </a:tblGrid>
              <a:tr h="725864">
                <a:tc>
                  <a:txBody>
                    <a:bodyPr/>
                    <a:lstStyle/>
                    <a:p>
                      <a:pPr algn="l" fontAlgn="b"/>
                      <a:endParaRPr lang="en-US" sz="1000" b="0" i="0" u="none" strike="noStrike" dirty="0">
                        <a:solidFill>
                          <a:srgbClr val="000000"/>
                        </a:solidFill>
                        <a:effectLst/>
                        <a:latin typeface="Calibri" panose="020F0502020204030204" pitchFamily="34" charset="0"/>
                      </a:endParaRPr>
                    </a:p>
                  </a:txBody>
                  <a:tcPr marL="6303" marR="6303" marT="6303" marB="30253" anchor="b"/>
                </a:tc>
                <a:tc>
                  <a:txBody>
                    <a:bodyPr/>
                    <a:lstStyle/>
                    <a:p>
                      <a:pPr algn="ctr" fontAlgn="b"/>
                      <a:r>
                        <a:rPr lang="en-US" sz="1000" b="1" u="none" strike="noStrike" dirty="0">
                          <a:effectLst/>
                        </a:rPr>
                        <a:t>Spirit Drinkers 40-49 </a:t>
                      </a:r>
                    </a:p>
                    <a:p>
                      <a:pPr algn="ctr" fontAlgn="b"/>
                      <a:r>
                        <a:rPr lang="en-US" sz="1000" b="1" u="none" strike="noStrike" dirty="0">
                          <a:effectLst/>
                        </a:rPr>
                        <a:t>Index</a:t>
                      </a:r>
                      <a:endParaRPr lang="en-US" sz="1000" b="1" i="0" u="none" strike="noStrike" dirty="0">
                        <a:solidFill>
                          <a:srgbClr val="000000"/>
                        </a:solidFill>
                        <a:effectLst/>
                        <a:latin typeface="Calibri" panose="020F0502020204030204" pitchFamily="34" charset="0"/>
                      </a:endParaRPr>
                    </a:p>
                  </a:txBody>
                  <a:tcPr marL="6303" marR="6303" marT="6303" marB="30253" anchor="b"/>
                </a:tc>
                <a:tc>
                  <a:txBody>
                    <a:bodyPr/>
                    <a:lstStyle/>
                    <a:p>
                      <a:pPr algn="ctr" fontAlgn="b"/>
                      <a:r>
                        <a:rPr lang="en-US" sz="1000" b="1" u="none" strike="noStrike" dirty="0">
                          <a:effectLst/>
                        </a:rPr>
                        <a:t>Spirit Drinkers 40-49 </a:t>
                      </a:r>
                    </a:p>
                    <a:p>
                      <a:pPr algn="ctr" fontAlgn="b"/>
                      <a:r>
                        <a:rPr lang="en-US" sz="1000" b="1" u="none" strike="noStrike" dirty="0">
                          <a:effectLst/>
                        </a:rPr>
                        <a:t>Vertical Percent</a:t>
                      </a:r>
                      <a:endParaRPr lang="en-US" sz="1000" b="1" i="0" u="none" strike="noStrike" dirty="0">
                        <a:solidFill>
                          <a:srgbClr val="000000"/>
                        </a:solidFill>
                        <a:effectLst/>
                        <a:latin typeface="Calibri" panose="020F0502020204030204" pitchFamily="34" charset="0"/>
                      </a:endParaRPr>
                    </a:p>
                  </a:txBody>
                  <a:tcPr marL="6303" marR="6303" marT="6303" marB="30253" anchor="b"/>
                </a:tc>
                <a:extLst>
                  <a:ext uri="{0D108BD9-81ED-4DB2-BD59-A6C34878D82A}">
                    <a16:rowId xmlns:a16="http://schemas.microsoft.com/office/drawing/2014/main" val="2352201893"/>
                  </a:ext>
                </a:extLst>
              </a:tr>
              <a:tr h="593888">
                <a:tc>
                  <a:txBody>
                    <a:bodyPr/>
                    <a:lstStyle/>
                    <a:p>
                      <a:pPr algn="l" fontAlgn="ctr"/>
                      <a:r>
                        <a:rPr lang="en-US" sz="1200" u="none" strike="noStrike" dirty="0">
                          <a:effectLst/>
                        </a:rPr>
                        <a:t>ATTITUDES (GENERAL) - AGREE A LOT: I ENJOY ENTERTAINING PEOPLE IN MY HOME</a:t>
                      </a:r>
                      <a:endParaRPr lang="en-US" sz="1200" b="1" i="0" u="none" strike="noStrike" dirty="0">
                        <a:solidFill>
                          <a:srgbClr val="000000"/>
                        </a:solidFill>
                        <a:effectLst/>
                        <a:latin typeface="Calibri" panose="020F0502020204030204" pitchFamily="34" charset="0"/>
                      </a:endParaRPr>
                    </a:p>
                  </a:txBody>
                  <a:tcPr marL="6303" marR="6303" marT="6303" marB="30253" anchor="ctr">
                    <a:solidFill>
                      <a:schemeClr val="accent1">
                        <a:lumMod val="20000"/>
                        <a:lumOff val="80000"/>
                      </a:schemeClr>
                    </a:solidFill>
                  </a:tcPr>
                </a:tc>
                <a:tc>
                  <a:txBody>
                    <a:bodyPr/>
                    <a:lstStyle/>
                    <a:p>
                      <a:pPr algn="ctr" fontAlgn="b"/>
                      <a:r>
                        <a:rPr lang="en-US" sz="1200" u="none" strike="noStrike" dirty="0">
                          <a:effectLst/>
                        </a:rPr>
                        <a:t>101</a:t>
                      </a:r>
                      <a:endParaRPr lang="en-US" sz="1200" b="0" i="0" u="none" strike="noStrike" dirty="0">
                        <a:solidFill>
                          <a:srgbClr val="000000"/>
                        </a:solidFill>
                        <a:effectLst/>
                        <a:latin typeface="Calibri" panose="020F0502020204030204" pitchFamily="34" charset="0"/>
                      </a:endParaRPr>
                    </a:p>
                  </a:txBody>
                  <a:tcPr marL="6303" marR="6303" marT="6303" marB="30253" anchor="b">
                    <a:solidFill>
                      <a:schemeClr val="accent1">
                        <a:lumMod val="20000"/>
                        <a:lumOff val="80000"/>
                      </a:schemeClr>
                    </a:solidFill>
                  </a:tcPr>
                </a:tc>
                <a:tc>
                  <a:txBody>
                    <a:bodyPr/>
                    <a:lstStyle/>
                    <a:p>
                      <a:pPr algn="ctr" fontAlgn="b"/>
                      <a:r>
                        <a:rPr lang="en-US" sz="1200" u="none" strike="noStrike" dirty="0">
                          <a:effectLst/>
                        </a:rPr>
                        <a:t>22.5%</a:t>
                      </a:r>
                      <a:endParaRPr lang="en-US" sz="1200" b="0" i="0" u="none" strike="noStrike" dirty="0">
                        <a:solidFill>
                          <a:srgbClr val="000000"/>
                        </a:solidFill>
                        <a:effectLst/>
                        <a:latin typeface="Calibri" panose="020F0502020204030204" pitchFamily="34" charset="0"/>
                      </a:endParaRPr>
                    </a:p>
                  </a:txBody>
                  <a:tcPr marL="6303" marR="6303" marT="6303" marB="30253" anchor="b">
                    <a:solidFill>
                      <a:schemeClr val="accent1">
                        <a:lumMod val="20000"/>
                        <a:lumOff val="80000"/>
                      </a:schemeClr>
                    </a:solidFill>
                  </a:tcPr>
                </a:tc>
                <a:extLst>
                  <a:ext uri="{0D108BD9-81ED-4DB2-BD59-A6C34878D82A}">
                    <a16:rowId xmlns:a16="http://schemas.microsoft.com/office/drawing/2014/main" val="2359262926"/>
                  </a:ext>
                </a:extLst>
              </a:tr>
              <a:tr h="642107">
                <a:tc>
                  <a:txBody>
                    <a:bodyPr/>
                    <a:lstStyle/>
                    <a:p>
                      <a:pPr algn="l" fontAlgn="ctr"/>
                      <a:r>
                        <a:rPr lang="en-US" sz="1200" u="none" strike="noStrike" dirty="0">
                          <a:effectLst/>
                        </a:rPr>
                        <a:t>ATTITUDES (SOCIAL INTRCTION)-AGREE A LOT: I AM ADVENTUROUS</a:t>
                      </a:r>
                      <a:endParaRPr lang="en-US" sz="1200" b="1" i="0" u="none" strike="noStrike" dirty="0">
                        <a:solidFill>
                          <a:srgbClr val="000000"/>
                        </a:solidFill>
                        <a:effectLst/>
                        <a:latin typeface="Calibri" panose="020F0502020204030204" pitchFamily="34" charset="0"/>
                      </a:endParaRPr>
                    </a:p>
                  </a:txBody>
                  <a:tcPr marL="6303" marR="6303" marT="6303" marB="30253" anchor="ctr"/>
                </a:tc>
                <a:tc>
                  <a:txBody>
                    <a:bodyPr/>
                    <a:lstStyle/>
                    <a:p>
                      <a:pPr algn="ctr" fontAlgn="b"/>
                      <a:r>
                        <a:rPr lang="en-US" sz="1200" u="none" strike="noStrike">
                          <a:effectLst/>
                        </a:rPr>
                        <a:t>106</a:t>
                      </a:r>
                      <a:endParaRPr lang="en-US" sz="1200" b="0" i="0" u="none" strike="noStrike">
                        <a:solidFill>
                          <a:srgbClr val="000000"/>
                        </a:solidFill>
                        <a:effectLst/>
                        <a:latin typeface="Calibri" panose="020F0502020204030204" pitchFamily="34" charset="0"/>
                      </a:endParaRPr>
                    </a:p>
                  </a:txBody>
                  <a:tcPr marL="6303" marR="6303" marT="6303" marB="30253" anchor="b"/>
                </a:tc>
                <a:tc>
                  <a:txBody>
                    <a:bodyPr/>
                    <a:lstStyle/>
                    <a:p>
                      <a:pPr algn="ctr" fontAlgn="b"/>
                      <a:r>
                        <a:rPr lang="en-US" sz="1200" u="none" strike="noStrike" dirty="0">
                          <a:effectLst/>
                        </a:rPr>
                        <a:t>17.2%</a:t>
                      </a:r>
                      <a:endParaRPr lang="en-US" sz="1200" b="0" i="0" u="none" strike="noStrike" dirty="0">
                        <a:solidFill>
                          <a:srgbClr val="000000"/>
                        </a:solidFill>
                        <a:effectLst/>
                        <a:latin typeface="Calibri" panose="020F0502020204030204" pitchFamily="34" charset="0"/>
                      </a:endParaRPr>
                    </a:p>
                  </a:txBody>
                  <a:tcPr marL="6303" marR="6303" marT="6303" marB="30253" anchor="b"/>
                </a:tc>
                <a:extLst>
                  <a:ext uri="{0D108BD9-81ED-4DB2-BD59-A6C34878D82A}">
                    <a16:rowId xmlns:a16="http://schemas.microsoft.com/office/drawing/2014/main" val="3270541408"/>
                  </a:ext>
                </a:extLst>
              </a:tr>
              <a:tr h="725863">
                <a:tc>
                  <a:txBody>
                    <a:bodyPr/>
                    <a:lstStyle/>
                    <a:p>
                      <a:pPr algn="l" fontAlgn="ctr"/>
                      <a:r>
                        <a:rPr lang="en-US" sz="1200" u="none" strike="noStrike" dirty="0">
                          <a:effectLst/>
                        </a:rPr>
                        <a:t>SELF-CONCEPTS - AGREE A LOT: AFFECTIONATE, PASSIONATE, LOVING, ROMANTIC</a:t>
                      </a:r>
                      <a:endParaRPr lang="en-US" sz="1200" b="1" i="0" u="none" strike="noStrike" dirty="0">
                        <a:solidFill>
                          <a:srgbClr val="000000"/>
                        </a:solidFill>
                        <a:effectLst/>
                        <a:latin typeface="Calibri" panose="020F0502020204030204" pitchFamily="34" charset="0"/>
                      </a:endParaRPr>
                    </a:p>
                  </a:txBody>
                  <a:tcPr marL="6303" marR="6303" marT="6303" marB="30253" anchor="ctr">
                    <a:solidFill>
                      <a:schemeClr val="accent1">
                        <a:lumMod val="20000"/>
                        <a:lumOff val="80000"/>
                      </a:schemeClr>
                    </a:solidFill>
                  </a:tcPr>
                </a:tc>
                <a:tc>
                  <a:txBody>
                    <a:bodyPr/>
                    <a:lstStyle/>
                    <a:p>
                      <a:pPr algn="ctr" fontAlgn="b"/>
                      <a:r>
                        <a:rPr lang="en-US" sz="1200" u="none" strike="noStrike">
                          <a:effectLst/>
                        </a:rPr>
                        <a:t>106</a:t>
                      </a:r>
                      <a:endParaRPr lang="en-US" sz="1200" b="0" i="0" u="none" strike="noStrike">
                        <a:solidFill>
                          <a:srgbClr val="000000"/>
                        </a:solidFill>
                        <a:effectLst/>
                        <a:latin typeface="Calibri" panose="020F0502020204030204" pitchFamily="34" charset="0"/>
                      </a:endParaRPr>
                    </a:p>
                  </a:txBody>
                  <a:tcPr marL="6303" marR="6303" marT="6303" marB="30253" anchor="b">
                    <a:solidFill>
                      <a:schemeClr val="accent1">
                        <a:lumMod val="20000"/>
                        <a:lumOff val="80000"/>
                      </a:schemeClr>
                    </a:solidFill>
                  </a:tcPr>
                </a:tc>
                <a:tc>
                  <a:txBody>
                    <a:bodyPr/>
                    <a:lstStyle/>
                    <a:p>
                      <a:pPr algn="ctr" fontAlgn="b"/>
                      <a:r>
                        <a:rPr lang="en-US" sz="1200" u="none" strike="noStrike" dirty="0">
                          <a:effectLst/>
                        </a:rPr>
                        <a:t>34.5%</a:t>
                      </a:r>
                      <a:endParaRPr lang="en-US" sz="1200" b="0" i="0" u="none" strike="noStrike" dirty="0">
                        <a:solidFill>
                          <a:srgbClr val="000000"/>
                        </a:solidFill>
                        <a:effectLst/>
                        <a:latin typeface="Calibri" panose="020F0502020204030204" pitchFamily="34" charset="0"/>
                      </a:endParaRPr>
                    </a:p>
                  </a:txBody>
                  <a:tcPr marL="6303" marR="6303" marT="6303" marB="30253" anchor="b">
                    <a:solidFill>
                      <a:schemeClr val="accent1">
                        <a:lumMod val="20000"/>
                        <a:lumOff val="80000"/>
                      </a:schemeClr>
                    </a:solidFill>
                  </a:tcPr>
                </a:tc>
                <a:extLst>
                  <a:ext uri="{0D108BD9-81ED-4DB2-BD59-A6C34878D82A}">
                    <a16:rowId xmlns:a16="http://schemas.microsoft.com/office/drawing/2014/main" val="24212322"/>
                  </a:ext>
                </a:extLst>
              </a:tr>
              <a:tr h="670989">
                <a:tc>
                  <a:txBody>
                    <a:bodyPr/>
                    <a:lstStyle/>
                    <a:p>
                      <a:pPr algn="l" fontAlgn="ctr"/>
                      <a:r>
                        <a:rPr lang="en-US" sz="1200" u="none" strike="noStrike" dirty="0">
                          <a:effectLst/>
                        </a:rPr>
                        <a:t>SELF-CONCEPTS - AGREE A LOT: INTELLIGENT, SMART, BRIGHT, WELL-INFORMED</a:t>
                      </a:r>
                      <a:endParaRPr lang="en-US" sz="1200" b="1" i="0" u="none" strike="noStrike" dirty="0">
                        <a:solidFill>
                          <a:srgbClr val="000000"/>
                        </a:solidFill>
                        <a:effectLst/>
                        <a:latin typeface="Calibri" panose="020F0502020204030204" pitchFamily="34" charset="0"/>
                      </a:endParaRPr>
                    </a:p>
                  </a:txBody>
                  <a:tcPr marL="6303" marR="6303" marT="6303" marB="30253" anchor="ctr"/>
                </a:tc>
                <a:tc>
                  <a:txBody>
                    <a:bodyPr/>
                    <a:lstStyle/>
                    <a:p>
                      <a:pPr algn="ctr" fontAlgn="b"/>
                      <a:r>
                        <a:rPr lang="en-US" sz="1200" u="none" strike="noStrike">
                          <a:effectLst/>
                        </a:rPr>
                        <a:t>102</a:t>
                      </a:r>
                      <a:endParaRPr lang="en-US" sz="1200" b="0" i="0" u="none" strike="noStrike">
                        <a:solidFill>
                          <a:srgbClr val="000000"/>
                        </a:solidFill>
                        <a:effectLst/>
                        <a:latin typeface="Calibri" panose="020F0502020204030204" pitchFamily="34" charset="0"/>
                      </a:endParaRPr>
                    </a:p>
                  </a:txBody>
                  <a:tcPr marL="6303" marR="6303" marT="6303" marB="30253" anchor="b"/>
                </a:tc>
                <a:tc>
                  <a:txBody>
                    <a:bodyPr/>
                    <a:lstStyle/>
                    <a:p>
                      <a:pPr algn="ctr" fontAlgn="b"/>
                      <a:r>
                        <a:rPr lang="en-US" sz="1200" u="none" strike="noStrike" dirty="0">
                          <a:effectLst/>
                        </a:rPr>
                        <a:t>30.5%</a:t>
                      </a:r>
                      <a:endParaRPr lang="en-US" sz="1200" b="0" i="0" u="none" strike="noStrike" dirty="0">
                        <a:solidFill>
                          <a:srgbClr val="000000"/>
                        </a:solidFill>
                        <a:effectLst/>
                        <a:latin typeface="Calibri" panose="020F0502020204030204" pitchFamily="34" charset="0"/>
                      </a:endParaRPr>
                    </a:p>
                  </a:txBody>
                  <a:tcPr marL="6303" marR="6303" marT="6303" marB="30253" anchor="b"/>
                </a:tc>
                <a:extLst>
                  <a:ext uri="{0D108BD9-81ED-4DB2-BD59-A6C34878D82A}">
                    <a16:rowId xmlns:a16="http://schemas.microsoft.com/office/drawing/2014/main" val="2659935441"/>
                  </a:ext>
                </a:extLst>
              </a:tr>
            </a:tbl>
          </a:graphicData>
        </a:graphic>
      </p:graphicFrame>
      <p:sp>
        <p:nvSpPr>
          <p:cNvPr id="7" name="Title 1">
            <a:extLst>
              <a:ext uri="{FF2B5EF4-FFF2-40B4-BE49-F238E27FC236}">
                <a16:creationId xmlns:a16="http://schemas.microsoft.com/office/drawing/2014/main" id="{2E591C3A-9E30-4F06-A47A-E4E74F26FA9E}"/>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8" name="Rectangle: Rounded Corners 7">
            <a:extLst>
              <a:ext uri="{FF2B5EF4-FFF2-40B4-BE49-F238E27FC236}">
                <a16:creationId xmlns:a16="http://schemas.microsoft.com/office/drawing/2014/main" id="{A2191165-9C89-4C08-BDE9-891C6E688278}"/>
              </a:ext>
            </a:extLst>
          </p:cNvPr>
          <p:cNvSpPr/>
          <p:nvPr/>
        </p:nvSpPr>
        <p:spPr>
          <a:xfrm>
            <a:off x="9301949" y="1541336"/>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Not a high percentage or over index on any self concepts; they’re adventurous, passionate, and intelligent. </a:t>
            </a:r>
          </a:p>
        </p:txBody>
      </p:sp>
    </p:spTree>
    <p:extLst>
      <p:ext uri="{BB962C8B-B14F-4D97-AF65-F5344CB8AC3E}">
        <p14:creationId xmlns:p14="http://schemas.microsoft.com/office/powerpoint/2010/main" val="3397729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AF28-058C-467C-BB9B-3DD71B745292}"/>
              </a:ext>
            </a:extLst>
          </p:cNvPr>
          <p:cNvSpPr>
            <a:spLocks noGrp="1"/>
          </p:cNvSpPr>
          <p:nvPr>
            <p:ph type="title"/>
          </p:nvPr>
        </p:nvSpPr>
        <p:spPr>
          <a:xfrm>
            <a:off x="507459" y="347429"/>
            <a:ext cx="10515600" cy="1325563"/>
          </a:xfrm>
        </p:spPr>
        <p:txBody>
          <a:bodyPr>
            <a:normAutofit/>
          </a:bodyPr>
          <a:lstStyle/>
          <a:p>
            <a:r>
              <a:rPr lang="en-US" sz="2800" dirty="0"/>
              <a:t>Messaging – What They Love To Do</a:t>
            </a:r>
          </a:p>
        </p:txBody>
      </p:sp>
      <p:sp>
        <p:nvSpPr>
          <p:cNvPr id="3" name="Slide Number Placeholder 2">
            <a:extLst>
              <a:ext uri="{FF2B5EF4-FFF2-40B4-BE49-F238E27FC236}">
                <a16:creationId xmlns:a16="http://schemas.microsoft.com/office/drawing/2014/main" id="{FEFA47C5-39B4-48E0-8874-4C7C0FB9EB3A}"/>
              </a:ext>
            </a:extLst>
          </p:cNvPr>
          <p:cNvSpPr>
            <a:spLocks noGrp="1"/>
          </p:cNvSpPr>
          <p:nvPr>
            <p:ph type="sldNum" sz="quarter" idx="12"/>
          </p:nvPr>
        </p:nvSpPr>
        <p:spPr/>
        <p:txBody>
          <a:bodyPr/>
          <a:lstStyle/>
          <a:p>
            <a:fld id="{201A55B1-A142-4705-B2D4-CE7F8029E9EB}" type="slidenum">
              <a:rPr lang="en-US" smtClean="0"/>
              <a:t>64</a:t>
            </a:fld>
            <a:endParaRPr lang="en-US"/>
          </a:p>
        </p:txBody>
      </p:sp>
      <p:graphicFrame>
        <p:nvGraphicFramePr>
          <p:cNvPr id="5" name="Table 4">
            <a:extLst>
              <a:ext uri="{FF2B5EF4-FFF2-40B4-BE49-F238E27FC236}">
                <a16:creationId xmlns:a16="http://schemas.microsoft.com/office/drawing/2014/main" id="{8BE70326-9FDD-491D-977F-ABF063C0258C}"/>
              </a:ext>
            </a:extLst>
          </p:cNvPr>
          <p:cNvGraphicFramePr>
            <a:graphicFrameLocks noGrp="1"/>
          </p:cNvGraphicFramePr>
          <p:nvPr>
            <p:extLst>
              <p:ext uri="{D42A27DB-BD31-4B8C-83A1-F6EECF244321}">
                <p14:modId xmlns:p14="http://schemas.microsoft.com/office/powerpoint/2010/main" val="2805396300"/>
              </p:ext>
            </p:extLst>
          </p:nvPr>
        </p:nvGraphicFramePr>
        <p:xfrm>
          <a:off x="781729" y="1542667"/>
          <a:ext cx="7890234" cy="4339660"/>
        </p:xfrm>
        <a:graphic>
          <a:graphicData uri="http://schemas.openxmlformats.org/drawingml/2006/table">
            <a:tbl>
              <a:tblPr>
                <a:tableStyleId>{5C22544A-7EE6-4342-B048-85BDC9FD1C3A}</a:tableStyleId>
              </a:tblPr>
              <a:tblGrid>
                <a:gridCol w="4511402">
                  <a:extLst>
                    <a:ext uri="{9D8B030D-6E8A-4147-A177-3AD203B41FA5}">
                      <a16:colId xmlns:a16="http://schemas.microsoft.com/office/drawing/2014/main" val="2856518669"/>
                    </a:ext>
                  </a:extLst>
                </a:gridCol>
                <a:gridCol w="1264703">
                  <a:extLst>
                    <a:ext uri="{9D8B030D-6E8A-4147-A177-3AD203B41FA5}">
                      <a16:colId xmlns:a16="http://schemas.microsoft.com/office/drawing/2014/main" val="3195993721"/>
                    </a:ext>
                  </a:extLst>
                </a:gridCol>
                <a:gridCol w="2114129">
                  <a:extLst>
                    <a:ext uri="{9D8B030D-6E8A-4147-A177-3AD203B41FA5}">
                      <a16:colId xmlns:a16="http://schemas.microsoft.com/office/drawing/2014/main" val="2271834074"/>
                    </a:ext>
                  </a:extLst>
                </a:gridCol>
              </a:tblGrid>
              <a:tr h="845218">
                <a:tc>
                  <a:txBody>
                    <a:bodyPr/>
                    <a:lstStyle/>
                    <a:p>
                      <a:pPr algn="l" fontAlgn="b"/>
                      <a:endParaRPr lang="en-US" sz="1000" b="0" i="0" u="none" strike="noStrike" dirty="0">
                        <a:solidFill>
                          <a:srgbClr val="000000"/>
                        </a:solidFill>
                        <a:effectLst/>
                        <a:latin typeface="Calibri" panose="020F0502020204030204" pitchFamily="34" charset="0"/>
                      </a:endParaRPr>
                    </a:p>
                  </a:txBody>
                  <a:tcPr marL="5722" marR="5722" marT="5722" marB="27468" anchor="b"/>
                </a:tc>
                <a:tc>
                  <a:txBody>
                    <a:bodyPr/>
                    <a:lstStyle/>
                    <a:p>
                      <a:pPr algn="ctr" fontAlgn="b"/>
                      <a:r>
                        <a:rPr lang="en-US" sz="1000" b="1" u="none" strike="noStrike" dirty="0">
                          <a:effectLst/>
                        </a:rPr>
                        <a:t>Spirit Drinkers 40-49</a:t>
                      </a:r>
                    </a:p>
                    <a:p>
                      <a:pPr algn="ctr" fontAlgn="b"/>
                      <a:r>
                        <a:rPr lang="en-US" sz="1000" b="1" u="none" strike="noStrike" dirty="0">
                          <a:effectLst/>
                        </a:rPr>
                        <a:t> Index</a:t>
                      </a:r>
                      <a:endParaRPr lang="en-US" sz="1000" b="1" i="0" u="none" strike="noStrike" dirty="0">
                        <a:solidFill>
                          <a:srgbClr val="000000"/>
                        </a:solidFill>
                        <a:effectLst/>
                        <a:latin typeface="Calibri" panose="020F0502020204030204" pitchFamily="34" charset="0"/>
                      </a:endParaRPr>
                    </a:p>
                  </a:txBody>
                  <a:tcPr marL="5722" marR="5722" marT="5722" marB="27468" anchor="b"/>
                </a:tc>
                <a:tc>
                  <a:txBody>
                    <a:bodyPr/>
                    <a:lstStyle/>
                    <a:p>
                      <a:pPr algn="ctr" fontAlgn="b"/>
                      <a:r>
                        <a:rPr lang="en-US" sz="1000" b="1" u="none" strike="noStrike" dirty="0">
                          <a:effectLst/>
                        </a:rPr>
                        <a:t>Spirit Drinkers 40-49 </a:t>
                      </a:r>
                    </a:p>
                    <a:p>
                      <a:pPr algn="ctr" fontAlgn="b"/>
                      <a:r>
                        <a:rPr lang="en-US" sz="1000" b="1" u="none" strike="noStrike" dirty="0">
                          <a:effectLst/>
                        </a:rPr>
                        <a:t>Vertical Percent</a:t>
                      </a:r>
                      <a:endParaRPr lang="en-US" sz="1000" b="1" i="0" u="none" strike="noStrike" dirty="0">
                        <a:solidFill>
                          <a:srgbClr val="000000"/>
                        </a:solidFill>
                        <a:effectLst/>
                        <a:latin typeface="Calibri" panose="020F0502020204030204" pitchFamily="34" charset="0"/>
                      </a:endParaRPr>
                    </a:p>
                  </a:txBody>
                  <a:tcPr marL="5722" marR="5722" marT="5722" marB="27468" anchor="b"/>
                </a:tc>
                <a:extLst>
                  <a:ext uri="{0D108BD9-81ED-4DB2-BD59-A6C34878D82A}">
                    <a16:rowId xmlns:a16="http://schemas.microsoft.com/office/drawing/2014/main" val="3451426263"/>
                  </a:ext>
                </a:extLst>
              </a:tr>
              <a:tr h="568973">
                <a:tc>
                  <a:txBody>
                    <a:bodyPr/>
                    <a:lstStyle/>
                    <a:p>
                      <a:pPr algn="l" fontAlgn="ctr"/>
                      <a:r>
                        <a:rPr lang="en-US" sz="1200" u="none" strike="noStrike" dirty="0">
                          <a:effectLst/>
                        </a:rPr>
                        <a:t>LEISURE ACTIVITIES/HOBBIES-LAST 12 MOS: BARBECUING</a:t>
                      </a:r>
                      <a:endParaRPr lang="en-US" sz="1200" b="1" i="0" u="none" strike="noStrike" dirty="0">
                        <a:solidFill>
                          <a:srgbClr val="000000"/>
                        </a:solidFill>
                        <a:effectLst/>
                        <a:latin typeface="Calibri" panose="020F0502020204030204" pitchFamily="34" charset="0"/>
                      </a:endParaRPr>
                    </a:p>
                  </a:txBody>
                  <a:tcPr marL="5722" marR="5722" marT="5722" marB="27468" anchor="ctr">
                    <a:solidFill>
                      <a:schemeClr val="accent1">
                        <a:lumMod val="20000"/>
                        <a:lumOff val="80000"/>
                      </a:schemeClr>
                    </a:solidFill>
                  </a:tcPr>
                </a:tc>
                <a:tc>
                  <a:txBody>
                    <a:bodyPr/>
                    <a:lstStyle/>
                    <a:p>
                      <a:pPr algn="ctr" fontAlgn="b"/>
                      <a:r>
                        <a:rPr lang="en-US" sz="1200" u="none" strike="noStrike" dirty="0">
                          <a:effectLst/>
                        </a:rPr>
                        <a:t>130</a:t>
                      </a:r>
                      <a:endParaRPr lang="en-US" sz="1200" b="0" i="0" u="none" strike="noStrike" dirty="0">
                        <a:solidFill>
                          <a:srgbClr val="000000"/>
                        </a:solidFill>
                        <a:effectLst/>
                        <a:latin typeface="Calibri" panose="020F0502020204030204" pitchFamily="34" charset="0"/>
                      </a:endParaRPr>
                    </a:p>
                  </a:txBody>
                  <a:tcPr marL="5722" marR="5722" marT="5722" marB="27468" anchor="b">
                    <a:solidFill>
                      <a:schemeClr val="accent1">
                        <a:lumMod val="20000"/>
                        <a:lumOff val="80000"/>
                      </a:schemeClr>
                    </a:solidFill>
                  </a:tcPr>
                </a:tc>
                <a:tc>
                  <a:txBody>
                    <a:bodyPr/>
                    <a:lstStyle/>
                    <a:p>
                      <a:pPr algn="ctr" fontAlgn="b"/>
                      <a:r>
                        <a:rPr lang="en-US" sz="1200" u="none" strike="noStrike" dirty="0">
                          <a:effectLst/>
                        </a:rPr>
                        <a:t>50.7%</a:t>
                      </a:r>
                      <a:endParaRPr lang="en-US" sz="1200" b="0" i="0" u="none" strike="noStrike" dirty="0">
                        <a:solidFill>
                          <a:srgbClr val="000000"/>
                        </a:solidFill>
                        <a:effectLst/>
                        <a:latin typeface="Calibri" panose="020F0502020204030204" pitchFamily="34" charset="0"/>
                      </a:endParaRPr>
                    </a:p>
                  </a:txBody>
                  <a:tcPr marL="5722" marR="5722" marT="5722" marB="27468" anchor="b">
                    <a:solidFill>
                      <a:schemeClr val="accent1">
                        <a:lumMod val="20000"/>
                        <a:lumOff val="80000"/>
                      </a:schemeClr>
                    </a:solidFill>
                  </a:tcPr>
                </a:tc>
                <a:extLst>
                  <a:ext uri="{0D108BD9-81ED-4DB2-BD59-A6C34878D82A}">
                    <a16:rowId xmlns:a16="http://schemas.microsoft.com/office/drawing/2014/main" val="191910916"/>
                  </a:ext>
                </a:extLst>
              </a:tr>
              <a:tr h="568973">
                <a:tc>
                  <a:txBody>
                    <a:bodyPr/>
                    <a:lstStyle/>
                    <a:p>
                      <a:pPr algn="l" fontAlgn="ctr"/>
                      <a:r>
                        <a:rPr lang="en-US" sz="1200" u="none" strike="noStrike" dirty="0">
                          <a:effectLst/>
                        </a:rPr>
                        <a:t>LEISURE ACTIVITIES/HOBBIES-LAST 12 MOS: BOARD GAMES</a:t>
                      </a:r>
                      <a:endParaRPr lang="en-US" sz="1200" b="1" i="0" u="none" strike="noStrike" dirty="0">
                        <a:solidFill>
                          <a:srgbClr val="000000"/>
                        </a:solidFill>
                        <a:effectLst/>
                        <a:latin typeface="Calibri" panose="020F0502020204030204" pitchFamily="34" charset="0"/>
                      </a:endParaRPr>
                    </a:p>
                  </a:txBody>
                  <a:tcPr marL="5722" marR="5722" marT="5722" marB="27468" anchor="ctr"/>
                </a:tc>
                <a:tc>
                  <a:txBody>
                    <a:bodyPr/>
                    <a:lstStyle/>
                    <a:p>
                      <a:pPr algn="ctr" fontAlgn="b"/>
                      <a:r>
                        <a:rPr lang="en-US" sz="1200" u="none" strike="noStrike" dirty="0">
                          <a:effectLst/>
                        </a:rPr>
                        <a:t>117</a:t>
                      </a:r>
                      <a:endParaRPr lang="en-US" sz="1200" b="0" i="0" u="none" strike="noStrike" dirty="0">
                        <a:solidFill>
                          <a:srgbClr val="000000"/>
                        </a:solidFill>
                        <a:effectLst/>
                        <a:latin typeface="Calibri" panose="020F0502020204030204" pitchFamily="34" charset="0"/>
                      </a:endParaRPr>
                    </a:p>
                  </a:txBody>
                  <a:tcPr marL="5722" marR="5722" marT="5722" marB="27468" anchor="b"/>
                </a:tc>
                <a:tc>
                  <a:txBody>
                    <a:bodyPr/>
                    <a:lstStyle/>
                    <a:p>
                      <a:pPr algn="ctr" fontAlgn="b"/>
                      <a:r>
                        <a:rPr lang="en-US" sz="1200" u="none" strike="noStrike" dirty="0">
                          <a:effectLst/>
                        </a:rPr>
                        <a:t>36.0%</a:t>
                      </a:r>
                      <a:endParaRPr lang="en-US" sz="1200" b="0" i="0" u="none" strike="noStrike" dirty="0">
                        <a:solidFill>
                          <a:srgbClr val="000000"/>
                        </a:solidFill>
                        <a:effectLst/>
                        <a:latin typeface="Calibri" panose="020F0502020204030204" pitchFamily="34" charset="0"/>
                      </a:endParaRPr>
                    </a:p>
                  </a:txBody>
                  <a:tcPr marL="5722" marR="5722" marT="5722" marB="27468" anchor="b"/>
                </a:tc>
                <a:extLst>
                  <a:ext uri="{0D108BD9-81ED-4DB2-BD59-A6C34878D82A}">
                    <a16:rowId xmlns:a16="http://schemas.microsoft.com/office/drawing/2014/main" val="966877614"/>
                  </a:ext>
                </a:extLst>
              </a:tr>
              <a:tr h="568973">
                <a:tc>
                  <a:txBody>
                    <a:bodyPr/>
                    <a:lstStyle/>
                    <a:p>
                      <a:pPr algn="l" fontAlgn="ctr"/>
                      <a:r>
                        <a:rPr lang="en-US" sz="1200" u="none" strike="noStrike">
                          <a:effectLst/>
                        </a:rPr>
                        <a:t>LEISURE ACTIVITIES/HOBBIES-LAST 12 MOS: CARD GAMES</a:t>
                      </a:r>
                      <a:endParaRPr lang="en-US" sz="1200" b="1" i="0" u="none" strike="noStrike">
                        <a:solidFill>
                          <a:srgbClr val="000000"/>
                        </a:solidFill>
                        <a:effectLst/>
                        <a:latin typeface="Calibri" panose="020F0502020204030204" pitchFamily="34" charset="0"/>
                      </a:endParaRPr>
                    </a:p>
                  </a:txBody>
                  <a:tcPr marL="5722" marR="5722" marT="5722" marB="27468" anchor="ctr">
                    <a:solidFill>
                      <a:schemeClr val="accent1">
                        <a:lumMod val="20000"/>
                        <a:lumOff val="80000"/>
                      </a:schemeClr>
                    </a:solidFill>
                  </a:tcPr>
                </a:tc>
                <a:tc>
                  <a:txBody>
                    <a:bodyPr/>
                    <a:lstStyle/>
                    <a:p>
                      <a:pPr algn="ctr" fontAlgn="b"/>
                      <a:r>
                        <a:rPr lang="en-US" sz="1200" u="none" strike="noStrike" dirty="0">
                          <a:effectLst/>
                        </a:rPr>
                        <a:t>109</a:t>
                      </a:r>
                      <a:endParaRPr lang="en-US" sz="1200" b="0" i="0" u="none" strike="noStrike" dirty="0">
                        <a:solidFill>
                          <a:srgbClr val="000000"/>
                        </a:solidFill>
                        <a:effectLst/>
                        <a:latin typeface="Calibri" panose="020F0502020204030204" pitchFamily="34" charset="0"/>
                      </a:endParaRPr>
                    </a:p>
                  </a:txBody>
                  <a:tcPr marL="5722" marR="5722" marT="5722" marB="27468" anchor="b">
                    <a:solidFill>
                      <a:schemeClr val="accent1">
                        <a:lumMod val="20000"/>
                        <a:lumOff val="80000"/>
                      </a:schemeClr>
                    </a:solidFill>
                  </a:tcPr>
                </a:tc>
                <a:tc>
                  <a:txBody>
                    <a:bodyPr/>
                    <a:lstStyle/>
                    <a:p>
                      <a:pPr algn="ctr" fontAlgn="b"/>
                      <a:r>
                        <a:rPr lang="en-US" sz="1200" u="none" strike="noStrike" dirty="0">
                          <a:effectLst/>
                        </a:rPr>
                        <a:t>40.5%</a:t>
                      </a:r>
                      <a:endParaRPr lang="en-US" sz="1200" b="0" i="0" u="none" strike="noStrike" dirty="0">
                        <a:solidFill>
                          <a:srgbClr val="000000"/>
                        </a:solidFill>
                        <a:effectLst/>
                        <a:latin typeface="Calibri" panose="020F0502020204030204" pitchFamily="34" charset="0"/>
                      </a:endParaRPr>
                    </a:p>
                  </a:txBody>
                  <a:tcPr marL="5722" marR="5722" marT="5722" marB="27468" anchor="b">
                    <a:solidFill>
                      <a:schemeClr val="accent1">
                        <a:lumMod val="20000"/>
                        <a:lumOff val="80000"/>
                      </a:schemeClr>
                    </a:solidFill>
                  </a:tcPr>
                </a:tc>
                <a:extLst>
                  <a:ext uri="{0D108BD9-81ED-4DB2-BD59-A6C34878D82A}">
                    <a16:rowId xmlns:a16="http://schemas.microsoft.com/office/drawing/2014/main" val="3227221817"/>
                  </a:ext>
                </a:extLst>
              </a:tr>
              <a:tr h="568973">
                <a:tc>
                  <a:txBody>
                    <a:bodyPr/>
                    <a:lstStyle/>
                    <a:p>
                      <a:pPr algn="l" fontAlgn="ctr"/>
                      <a:r>
                        <a:rPr lang="en-US" sz="1200" u="none" strike="noStrike">
                          <a:effectLst/>
                        </a:rPr>
                        <a:t>LEISURE ACTIVITIES/HOBBIES-LAST 12 MOS: COOKING FOR FUN</a:t>
                      </a:r>
                      <a:endParaRPr lang="en-US" sz="1200" b="1" i="0" u="none" strike="noStrike">
                        <a:solidFill>
                          <a:srgbClr val="000000"/>
                        </a:solidFill>
                        <a:effectLst/>
                        <a:latin typeface="Calibri" panose="020F0502020204030204" pitchFamily="34" charset="0"/>
                      </a:endParaRPr>
                    </a:p>
                  </a:txBody>
                  <a:tcPr marL="5722" marR="5722" marT="5722" marB="27468" anchor="ctr"/>
                </a:tc>
                <a:tc>
                  <a:txBody>
                    <a:bodyPr/>
                    <a:lstStyle/>
                    <a:p>
                      <a:pPr algn="ctr" fontAlgn="b"/>
                      <a:r>
                        <a:rPr lang="en-US" sz="1200" u="none" strike="noStrike">
                          <a:effectLst/>
                        </a:rPr>
                        <a:t>117</a:t>
                      </a:r>
                      <a:endParaRPr lang="en-US" sz="1200" b="0" i="0" u="none" strike="noStrike">
                        <a:solidFill>
                          <a:srgbClr val="000000"/>
                        </a:solidFill>
                        <a:effectLst/>
                        <a:latin typeface="Calibri" panose="020F0502020204030204" pitchFamily="34" charset="0"/>
                      </a:endParaRPr>
                    </a:p>
                  </a:txBody>
                  <a:tcPr marL="5722" marR="5722" marT="5722" marB="27468" anchor="b"/>
                </a:tc>
                <a:tc>
                  <a:txBody>
                    <a:bodyPr/>
                    <a:lstStyle/>
                    <a:p>
                      <a:pPr algn="ctr" fontAlgn="b"/>
                      <a:r>
                        <a:rPr lang="en-US" sz="1200" u="none" strike="noStrike" dirty="0">
                          <a:effectLst/>
                        </a:rPr>
                        <a:t>41.7%</a:t>
                      </a:r>
                      <a:endParaRPr lang="en-US" sz="1200" b="0" i="0" u="none" strike="noStrike" dirty="0">
                        <a:solidFill>
                          <a:srgbClr val="000000"/>
                        </a:solidFill>
                        <a:effectLst/>
                        <a:latin typeface="Calibri" panose="020F0502020204030204" pitchFamily="34" charset="0"/>
                      </a:endParaRPr>
                    </a:p>
                  </a:txBody>
                  <a:tcPr marL="5722" marR="5722" marT="5722" marB="27468" anchor="b"/>
                </a:tc>
                <a:extLst>
                  <a:ext uri="{0D108BD9-81ED-4DB2-BD59-A6C34878D82A}">
                    <a16:rowId xmlns:a16="http://schemas.microsoft.com/office/drawing/2014/main" val="2389327531"/>
                  </a:ext>
                </a:extLst>
              </a:tr>
              <a:tr h="649577">
                <a:tc>
                  <a:txBody>
                    <a:bodyPr/>
                    <a:lstStyle/>
                    <a:p>
                      <a:pPr algn="l" fontAlgn="ctr"/>
                      <a:r>
                        <a:rPr lang="en-US" sz="1200" u="none" strike="noStrike">
                          <a:effectLst/>
                        </a:rPr>
                        <a:t>LEISURE ACTIVITIES/HOBBIES-LAST 12 MOS: GO TO A BEACH/LAKE</a:t>
                      </a:r>
                      <a:endParaRPr lang="en-US" sz="1200" b="1" i="0" u="none" strike="noStrike">
                        <a:solidFill>
                          <a:srgbClr val="000000"/>
                        </a:solidFill>
                        <a:effectLst/>
                        <a:latin typeface="Calibri" panose="020F0502020204030204" pitchFamily="34" charset="0"/>
                      </a:endParaRPr>
                    </a:p>
                  </a:txBody>
                  <a:tcPr marL="5722" marR="5722" marT="5722" marB="27468" anchor="ctr">
                    <a:solidFill>
                      <a:schemeClr val="accent1">
                        <a:lumMod val="20000"/>
                        <a:lumOff val="80000"/>
                      </a:schemeClr>
                    </a:solidFill>
                  </a:tcPr>
                </a:tc>
                <a:tc>
                  <a:txBody>
                    <a:bodyPr/>
                    <a:lstStyle/>
                    <a:p>
                      <a:pPr algn="ctr" fontAlgn="b"/>
                      <a:r>
                        <a:rPr lang="en-US" sz="1200" u="none" strike="noStrike">
                          <a:effectLst/>
                        </a:rPr>
                        <a:t>130</a:t>
                      </a:r>
                      <a:endParaRPr lang="en-US" sz="1200" b="0" i="0" u="none" strike="noStrike">
                        <a:solidFill>
                          <a:srgbClr val="000000"/>
                        </a:solidFill>
                        <a:effectLst/>
                        <a:latin typeface="Calibri" panose="020F0502020204030204" pitchFamily="34" charset="0"/>
                      </a:endParaRPr>
                    </a:p>
                  </a:txBody>
                  <a:tcPr marL="5722" marR="5722" marT="5722" marB="27468" anchor="b">
                    <a:solidFill>
                      <a:schemeClr val="accent1">
                        <a:lumMod val="20000"/>
                        <a:lumOff val="80000"/>
                      </a:schemeClr>
                    </a:solidFill>
                  </a:tcPr>
                </a:tc>
                <a:tc>
                  <a:txBody>
                    <a:bodyPr/>
                    <a:lstStyle/>
                    <a:p>
                      <a:pPr algn="ctr" fontAlgn="b"/>
                      <a:r>
                        <a:rPr lang="en-US" sz="1200" u="none" strike="noStrike" dirty="0">
                          <a:effectLst/>
                        </a:rPr>
                        <a:t>52.5%</a:t>
                      </a:r>
                      <a:endParaRPr lang="en-US" sz="1200" b="0" i="0" u="none" strike="noStrike" dirty="0">
                        <a:solidFill>
                          <a:srgbClr val="000000"/>
                        </a:solidFill>
                        <a:effectLst/>
                        <a:latin typeface="Calibri" panose="020F0502020204030204" pitchFamily="34" charset="0"/>
                      </a:endParaRPr>
                    </a:p>
                  </a:txBody>
                  <a:tcPr marL="5722" marR="5722" marT="5722" marB="27468" anchor="b">
                    <a:solidFill>
                      <a:schemeClr val="accent1">
                        <a:lumMod val="20000"/>
                        <a:lumOff val="80000"/>
                      </a:schemeClr>
                    </a:solidFill>
                  </a:tcPr>
                </a:tc>
                <a:extLst>
                  <a:ext uri="{0D108BD9-81ED-4DB2-BD59-A6C34878D82A}">
                    <a16:rowId xmlns:a16="http://schemas.microsoft.com/office/drawing/2014/main" val="2320485917"/>
                  </a:ext>
                </a:extLst>
              </a:tr>
              <a:tr h="568973">
                <a:tc>
                  <a:txBody>
                    <a:bodyPr/>
                    <a:lstStyle/>
                    <a:p>
                      <a:pPr algn="l" fontAlgn="ctr"/>
                      <a:r>
                        <a:rPr lang="en-US" sz="1200" u="none" strike="noStrike" dirty="0">
                          <a:effectLst/>
                        </a:rPr>
                        <a:t>LEISURE ACTIVITIES/HOBBIES-LAST 12 MOS: LISTENING TO MUSIC</a:t>
                      </a:r>
                      <a:endParaRPr lang="en-US" sz="1200" b="1" i="0" u="none" strike="noStrike" dirty="0">
                        <a:solidFill>
                          <a:srgbClr val="000000"/>
                        </a:solidFill>
                        <a:effectLst/>
                        <a:latin typeface="Calibri" panose="020F0502020204030204" pitchFamily="34" charset="0"/>
                      </a:endParaRPr>
                    </a:p>
                  </a:txBody>
                  <a:tcPr marL="5722" marR="5722" marT="5722" marB="27468" anchor="ctr"/>
                </a:tc>
                <a:tc>
                  <a:txBody>
                    <a:bodyPr/>
                    <a:lstStyle/>
                    <a:p>
                      <a:pPr algn="ctr" fontAlgn="b"/>
                      <a:r>
                        <a:rPr lang="en-US" sz="1200" u="none" strike="noStrike">
                          <a:effectLst/>
                        </a:rPr>
                        <a:t>109</a:t>
                      </a:r>
                      <a:endParaRPr lang="en-US" sz="1200" b="0" i="0" u="none" strike="noStrike">
                        <a:solidFill>
                          <a:srgbClr val="000000"/>
                        </a:solidFill>
                        <a:effectLst/>
                        <a:latin typeface="Calibri" panose="020F0502020204030204" pitchFamily="34" charset="0"/>
                      </a:endParaRPr>
                    </a:p>
                  </a:txBody>
                  <a:tcPr marL="5722" marR="5722" marT="5722" marB="27468" anchor="b"/>
                </a:tc>
                <a:tc>
                  <a:txBody>
                    <a:bodyPr/>
                    <a:lstStyle/>
                    <a:p>
                      <a:pPr algn="ctr" fontAlgn="b"/>
                      <a:r>
                        <a:rPr lang="en-US" sz="1200" u="none" strike="noStrike" dirty="0">
                          <a:effectLst/>
                        </a:rPr>
                        <a:t>72.8%</a:t>
                      </a:r>
                      <a:endParaRPr lang="en-US" sz="1200" b="0" i="0" u="none" strike="noStrike" dirty="0">
                        <a:solidFill>
                          <a:srgbClr val="000000"/>
                        </a:solidFill>
                        <a:effectLst/>
                        <a:latin typeface="Calibri" panose="020F0502020204030204" pitchFamily="34" charset="0"/>
                      </a:endParaRPr>
                    </a:p>
                  </a:txBody>
                  <a:tcPr marL="5722" marR="5722" marT="5722" marB="27468" anchor="b"/>
                </a:tc>
                <a:extLst>
                  <a:ext uri="{0D108BD9-81ED-4DB2-BD59-A6C34878D82A}">
                    <a16:rowId xmlns:a16="http://schemas.microsoft.com/office/drawing/2014/main" val="576034542"/>
                  </a:ext>
                </a:extLst>
              </a:tr>
            </a:tbl>
          </a:graphicData>
        </a:graphic>
      </p:graphicFrame>
      <p:sp>
        <p:nvSpPr>
          <p:cNvPr id="7" name="Title 1">
            <a:extLst>
              <a:ext uri="{FF2B5EF4-FFF2-40B4-BE49-F238E27FC236}">
                <a16:creationId xmlns:a16="http://schemas.microsoft.com/office/drawing/2014/main" id="{530F57EE-DCEE-4FCA-B420-7EB75638E9C6}"/>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8" name="Rectangle: Rounded Corners 7">
            <a:extLst>
              <a:ext uri="{FF2B5EF4-FFF2-40B4-BE49-F238E27FC236}">
                <a16:creationId xmlns:a16="http://schemas.microsoft.com/office/drawing/2014/main" id="{67C3732A-BD65-4A52-BF22-C3CF4F6D972A}"/>
              </a:ext>
            </a:extLst>
          </p:cNvPr>
          <p:cNvSpPr/>
          <p:nvPr/>
        </p:nvSpPr>
        <p:spPr>
          <a:xfrm>
            <a:off x="9197256" y="1773958"/>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Over indexed by 30 on barbecuing and going to the beach/lake.  They enjoy entertaining and group activities. Perfect to promote cocktails. </a:t>
            </a:r>
          </a:p>
        </p:txBody>
      </p:sp>
    </p:spTree>
    <p:extLst>
      <p:ext uri="{BB962C8B-B14F-4D97-AF65-F5344CB8AC3E}">
        <p14:creationId xmlns:p14="http://schemas.microsoft.com/office/powerpoint/2010/main" val="3022067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4F7FF0-0B70-4A1E-9EF0-5DE2A70BD52E}"/>
              </a:ext>
            </a:extLst>
          </p:cNvPr>
          <p:cNvSpPr>
            <a:spLocks noGrp="1"/>
          </p:cNvSpPr>
          <p:nvPr>
            <p:ph type="sldNum" sz="quarter" idx="12"/>
          </p:nvPr>
        </p:nvSpPr>
        <p:spPr/>
        <p:txBody>
          <a:bodyPr/>
          <a:lstStyle/>
          <a:p>
            <a:fld id="{201A55B1-A142-4705-B2D4-CE7F8029E9EB}" type="slidenum">
              <a:rPr lang="en-US" smtClean="0"/>
              <a:t>65</a:t>
            </a:fld>
            <a:endParaRPr lang="en-US"/>
          </a:p>
        </p:txBody>
      </p:sp>
      <p:sp>
        <p:nvSpPr>
          <p:cNvPr id="5" name="Title 1">
            <a:extLst>
              <a:ext uri="{FF2B5EF4-FFF2-40B4-BE49-F238E27FC236}">
                <a16:creationId xmlns:a16="http://schemas.microsoft.com/office/drawing/2014/main" id="{4826BFDE-E1EE-47A1-95F1-4CFDBBDFBA15}"/>
              </a:ext>
            </a:extLst>
          </p:cNvPr>
          <p:cNvSpPr txBox="1">
            <a:spLocks/>
          </p:cNvSpPr>
          <p:nvPr/>
        </p:nvSpPr>
        <p:spPr>
          <a:xfrm>
            <a:off x="507459" y="76848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Shopping Attitudes</a:t>
            </a:r>
          </a:p>
        </p:txBody>
      </p:sp>
      <p:pic>
        <p:nvPicPr>
          <p:cNvPr id="6" name="Picture 5" descr="A screenshot of a cell phone&#10;&#10;Description generated with very high confidence">
            <a:extLst>
              <a:ext uri="{FF2B5EF4-FFF2-40B4-BE49-F238E27FC236}">
                <a16:creationId xmlns:a16="http://schemas.microsoft.com/office/drawing/2014/main" id="{AC15AAE8-316A-4BB7-B2E8-5E0350E5F3B1}"/>
              </a:ext>
            </a:extLst>
          </p:cNvPr>
          <p:cNvPicPr>
            <a:picLocks noChangeAspect="1"/>
          </p:cNvPicPr>
          <p:nvPr/>
        </p:nvPicPr>
        <p:blipFill rotWithShape="1">
          <a:blip r:embed="rId2">
            <a:extLst>
              <a:ext uri="{28A0092B-C50C-407E-A947-70E740481C1C}">
                <a14:useLocalDpi xmlns:a14="http://schemas.microsoft.com/office/drawing/2010/main" val="0"/>
              </a:ext>
            </a:extLst>
          </a:blip>
          <a:srcRect t="26847" b="8383"/>
          <a:stretch/>
        </p:blipFill>
        <p:spPr>
          <a:xfrm>
            <a:off x="877406" y="1431267"/>
            <a:ext cx="9525000" cy="3781777"/>
          </a:xfrm>
          <a:prstGeom prst="rect">
            <a:avLst/>
          </a:prstGeom>
        </p:spPr>
      </p:pic>
      <p:sp>
        <p:nvSpPr>
          <p:cNvPr id="8" name="Title 1">
            <a:extLst>
              <a:ext uri="{FF2B5EF4-FFF2-40B4-BE49-F238E27FC236}">
                <a16:creationId xmlns:a16="http://schemas.microsoft.com/office/drawing/2014/main" id="{6F56DADA-877D-48FC-8FF1-F49DB35511A6}"/>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9" name="Rectangle: Rounded Corners 8">
            <a:extLst>
              <a:ext uri="{FF2B5EF4-FFF2-40B4-BE49-F238E27FC236}">
                <a16:creationId xmlns:a16="http://schemas.microsoft.com/office/drawing/2014/main" id="{A3FB9E66-54FE-406A-98A7-8A1ADA3BCBF9}"/>
              </a:ext>
            </a:extLst>
          </p:cNvPr>
          <p:cNvSpPr/>
          <p:nvPr/>
        </p:nvSpPr>
        <p:spPr>
          <a:xfrm>
            <a:off x="4933545" y="4455268"/>
            <a:ext cx="5582055" cy="860171"/>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Three primary groups; Virtual Shoppers, Upscale Clicks &amp; Bricks, and Status Strives.  </a:t>
            </a:r>
          </a:p>
        </p:txBody>
      </p:sp>
    </p:spTree>
    <p:extLst>
      <p:ext uri="{BB962C8B-B14F-4D97-AF65-F5344CB8AC3E}">
        <p14:creationId xmlns:p14="http://schemas.microsoft.com/office/powerpoint/2010/main" val="1027362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5FD4-1970-486F-88F8-BF3AB7B8CC15}"/>
              </a:ext>
            </a:extLst>
          </p:cNvPr>
          <p:cNvSpPr>
            <a:spLocks noGrp="1"/>
          </p:cNvSpPr>
          <p:nvPr>
            <p:ph type="title"/>
          </p:nvPr>
        </p:nvSpPr>
        <p:spPr>
          <a:xfrm>
            <a:off x="581373" y="249286"/>
            <a:ext cx="10515600" cy="1325563"/>
          </a:xfrm>
        </p:spPr>
        <p:txBody>
          <a:bodyPr>
            <a:normAutofit/>
          </a:bodyPr>
          <a:lstStyle/>
          <a:p>
            <a:r>
              <a:rPr lang="en-US" sz="2800" dirty="0"/>
              <a:t>Shopping Attitudes </a:t>
            </a:r>
          </a:p>
        </p:txBody>
      </p:sp>
      <p:sp>
        <p:nvSpPr>
          <p:cNvPr id="3" name="Slide Number Placeholder 2">
            <a:extLst>
              <a:ext uri="{FF2B5EF4-FFF2-40B4-BE49-F238E27FC236}">
                <a16:creationId xmlns:a16="http://schemas.microsoft.com/office/drawing/2014/main" id="{D9CC4461-2DF6-4631-ADA6-F6996BDC2401}"/>
              </a:ext>
            </a:extLst>
          </p:cNvPr>
          <p:cNvSpPr>
            <a:spLocks noGrp="1"/>
          </p:cNvSpPr>
          <p:nvPr>
            <p:ph type="sldNum" sz="quarter" idx="12"/>
          </p:nvPr>
        </p:nvSpPr>
        <p:spPr/>
        <p:txBody>
          <a:bodyPr/>
          <a:lstStyle/>
          <a:p>
            <a:fld id="{201A55B1-A142-4705-B2D4-CE7F8029E9EB}" type="slidenum">
              <a:rPr lang="en-US" smtClean="0"/>
              <a:t>66</a:t>
            </a:fld>
            <a:endParaRPr lang="en-US"/>
          </a:p>
        </p:txBody>
      </p:sp>
      <p:graphicFrame>
        <p:nvGraphicFramePr>
          <p:cNvPr id="5" name="Table 4">
            <a:extLst>
              <a:ext uri="{FF2B5EF4-FFF2-40B4-BE49-F238E27FC236}">
                <a16:creationId xmlns:a16="http://schemas.microsoft.com/office/drawing/2014/main" id="{31B63FD1-4156-4441-A980-75695CB93A09}"/>
              </a:ext>
            </a:extLst>
          </p:cNvPr>
          <p:cNvGraphicFramePr>
            <a:graphicFrameLocks noGrp="1"/>
          </p:cNvGraphicFramePr>
          <p:nvPr>
            <p:extLst>
              <p:ext uri="{D42A27DB-BD31-4B8C-83A1-F6EECF244321}">
                <p14:modId xmlns:p14="http://schemas.microsoft.com/office/powerpoint/2010/main" val="671385327"/>
              </p:ext>
            </p:extLst>
          </p:nvPr>
        </p:nvGraphicFramePr>
        <p:xfrm>
          <a:off x="1145193" y="1337545"/>
          <a:ext cx="7970008" cy="4412805"/>
        </p:xfrm>
        <a:graphic>
          <a:graphicData uri="http://schemas.openxmlformats.org/drawingml/2006/table">
            <a:tbl>
              <a:tblPr>
                <a:tableStyleId>{5C22544A-7EE6-4342-B048-85BDC9FD1C3A}</a:tableStyleId>
              </a:tblPr>
              <a:tblGrid>
                <a:gridCol w="4429945">
                  <a:extLst>
                    <a:ext uri="{9D8B030D-6E8A-4147-A177-3AD203B41FA5}">
                      <a16:colId xmlns:a16="http://schemas.microsoft.com/office/drawing/2014/main" val="2538324101"/>
                    </a:ext>
                  </a:extLst>
                </a:gridCol>
                <a:gridCol w="1493333">
                  <a:extLst>
                    <a:ext uri="{9D8B030D-6E8A-4147-A177-3AD203B41FA5}">
                      <a16:colId xmlns:a16="http://schemas.microsoft.com/office/drawing/2014/main" val="1567159457"/>
                    </a:ext>
                  </a:extLst>
                </a:gridCol>
                <a:gridCol w="2046730">
                  <a:extLst>
                    <a:ext uri="{9D8B030D-6E8A-4147-A177-3AD203B41FA5}">
                      <a16:colId xmlns:a16="http://schemas.microsoft.com/office/drawing/2014/main" val="3709154069"/>
                    </a:ext>
                  </a:extLst>
                </a:gridCol>
              </a:tblGrid>
              <a:tr h="565423">
                <a:tc>
                  <a:txBody>
                    <a:bodyPr/>
                    <a:lstStyle/>
                    <a:p>
                      <a:pPr algn="l" fontAlgn="b"/>
                      <a:endParaRPr lang="en-US" sz="1000" b="0" i="0" u="none" strike="noStrike" dirty="0">
                        <a:solidFill>
                          <a:srgbClr val="000000"/>
                        </a:solidFill>
                        <a:effectLst/>
                        <a:latin typeface="Calibri" panose="020F0502020204030204" pitchFamily="34" charset="0"/>
                      </a:endParaRPr>
                    </a:p>
                  </a:txBody>
                  <a:tcPr marL="2643" marR="2643" marT="2643" marB="12686" anchor="b"/>
                </a:tc>
                <a:tc>
                  <a:txBody>
                    <a:bodyPr/>
                    <a:lstStyle/>
                    <a:p>
                      <a:pPr algn="ctr" fontAlgn="b"/>
                      <a:r>
                        <a:rPr lang="en-US" sz="1000" b="1" u="none" strike="noStrike" dirty="0">
                          <a:effectLst/>
                        </a:rPr>
                        <a:t>Spirit Drinkers 40-49 </a:t>
                      </a:r>
                    </a:p>
                    <a:p>
                      <a:pPr algn="ctr" fontAlgn="b"/>
                      <a:r>
                        <a:rPr lang="en-US" sz="1000" b="1" u="none" strike="noStrike" dirty="0">
                          <a:effectLst/>
                        </a:rPr>
                        <a:t>Index</a:t>
                      </a:r>
                      <a:endParaRPr lang="en-US" sz="1000" b="1" i="0" u="none" strike="noStrike" dirty="0">
                        <a:solidFill>
                          <a:srgbClr val="000000"/>
                        </a:solidFill>
                        <a:effectLst/>
                        <a:latin typeface="Calibri" panose="020F0502020204030204" pitchFamily="34" charset="0"/>
                      </a:endParaRPr>
                    </a:p>
                  </a:txBody>
                  <a:tcPr marL="2643" marR="2643" marT="2643" marB="12686" anchor="b"/>
                </a:tc>
                <a:tc>
                  <a:txBody>
                    <a:bodyPr/>
                    <a:lstStyle/>
                    <a:p>
                      <a:pPr algn="ctr" fontAlgn="b"/>
                      <a:r>
                        <a:rPr lang="en-US" sz="1000" b="1" u="none" strike="noStrike" dirty="0">
                          <a:effectLst/>
                        </a:rPr>
                        <a:t>Spirit Drinkers 40-49 </a:t>
                      </a:r>
                    </a:p>
                    <a:p>
                      <a:pPr algn="ctr" fontAlgn="b"/>
                      <a:r>
                        <a:rPr lang="en-US" sz="1000" b="1" u="none" strike="noStrike" dirty="0">
                          <a:effectLst/>
                        </a:rPr>
                        <a:t>Vertical Percent</a:t>
                      </a:r>
                      <a:endParaRPr lang="en-US" sz="1000" b="1" i="0" u="none" strike="noStrike" dirty="0">
                        <a:solidFill>
                          <a:srgbClr val="000000"/>
                        </a:solidFill>
                        <a:effectLst/>
                        <a:latin typeface="Calibri" panose="020F0502020204030204" pitchFamily="34" charset="0"/>
                      </a:endParaRPr>
                    </a:p>
                  </a:txBody>
                  <a:tcPr marL="2643" marR="2643" marT="2643" marB="12686" anchor="b"/>
                </a:tc>
                <a:extLst>
                  <a:ext uri="{0D108BD9-81ED-4DB2-BD59-A6C34878D82A}">
                    <a16:rowId xmlns:a16="http://schemas.microsoft.com/office/drawing/2014/main" val="3517581355"/>
                  </a:ext>
                </a:extLst>
              </a:tr>
              <a:tr h="497209">
                <a:tc>
                  <a:txBody>
                    <a:bodyPr/>
                    <a:lstStyle/>
                    <a:p>
                      <a:pPr algn="l" fontAlgn="ctr"/>
                      <a:r>
                        <a:rPr lang="en-US" sz="1200" u="none" strike="noStrike" dirty="0">
                          <a:effectLst/>
                        </a:rPr>
                        <a:t>ATTITUDES (GENERAL) - AGREE A LOT: IT IS IMPORTANT THAT A COMPANY ACTS ETHICALLY</a:t>
                      </a:r>
                      <a:endParaRPr lang="en-US" sz="1200" b="1" i="0" u="none" strike="noStrike" dirty="0">
                        <a:solidFill>
                          <a:srgbClr val="000000"/>
                        </a:solidFill>
                        <a:effectLst/>
                        <a:latin typeface="Calibri" panose="020F0502020204030204" pitchFamily="34" charset="0"/>
                      </a:endParaRPr>
                    </a:p>
                  </a:txBody>
                  <a:tcPr marL="2643" marR="2643" marT="2643" marB="12686" anchor="ctr"/>
                </a:tc>
                <a:tc>
                  <a:txBody>
                    <a:bodyPr/>
                    <a:lstStyle/>
                    <a:p>
                      <a:pPr algn="ctr" fontAlgn="b"/>
                      <a:r>
                        <a:rPr lang="en-US" sz="1200" u="none" strike="noStrike">
                          <a:effectLst/>
                        </a:rPr>
                        <a:t>99</a:t>
                      </a:r>
                      <a:endParaRPr lang="en-US" sz="1200" b="0" i="0" u="none" strike="noStrike">
                        <a:solidFill>
                          <a:srgbClr val="000000"/>
                        </a:solidFill>
                        <a:effectLst/>
                        <a:latin typeface="Calibri" panose="020F0502020204030204" pitchFamily="34" charset="0"/>
                      </a:endParaRPr>
                    </a:p>
                  </a:txBody>
                  <a:tcPr marL="2643" marR="2643" marT="2643" marB="12686" anchor="b"/>
                </a:tc>
                <a:tc>
                  <a:txBody>
                    <a:bodyPr/>
                    <a:lstStyle/>
                    <a:p>
                      <a:pPr algn="ctr" fontAlgn="b"/>
                      <a:r>
                        <a:rPr lang="en-US" sz="1200" u="none" strike="noStrike">
                          <a:effectLst/>
                        </a:rPr>
                        <a:t>46.0%</a:t>
                      </a:r>
                      <a:endParaRPr lang="en-US" sz="1200" b="0" i="0" u="none" strike="noStrike">
                        <a:solidFill>
                          <a:srgbClr val="000000"/>
                        </a:solidFill>
                        <a:effectLst/>
                        <a:latin typeface="Calibri" panose="020F0502020204030204" pitchFamily="34" charset="0"/>
                      </a:endParaRPr>
                    </a:p>
                  </a:txBody>
                  <a:tcPr marL="2643" marR="2643" marT="2643" marB="12686" anchor="b"/>
                </a:tc>
                <a:extLst>
                  <a:ext uri="{0D108BD9-81ED-4DB2-BD59-A6C34878D82A}">
                    <a16:rowId xmlns:a16="http://schemas.microsoft.com/office/drawing/2014/main" val="1446412541"/>
                  </a:ext>
                </a:extLst>
              </a:tr>
              <a:tr h="892650">
                <a:tc>
                  <a:txBody>
                    <a:bodyPr/>
                    <a:lstStyle/>
                    <a:p>
                      <a:pPr algn="l" fontAlgn="ctr"/>
                      <a:r>
                        <a:rPr lang="en-US" sz="1200" u="none" strike="noStrike" dirty="0">
                          <a:effectLst/>
                        </a:rPr>
                        <a:t>ATTITUDES (ABOUT SHOPPING)- AGREE A LOT: FOR RELATIVELY EXPENSIVE ITEMS, I’LL SHOP AT DIFFERENT STORES TO MAKE CERTAIN I GET THE BEST PRICE</a:t>
                      </a:r>
                      <a:endParaRPr lang="en-US" sz="1200" b="1" i="0" u="none" strike="noStrike" dirty="0">
                        <a:solidFill>
                          <a:srgbClr val="000000"/>
                        </a:solidFill>
                        <a:effectLst/>
                        <a:latin typeface="Calibri" panose="020F0502020204030204" pitchFamily="34" charset="0"/>
                      </a:endParaRPr>
                    </a:p>
                  </a:txBody>
                  <a:tcPr marL="2643" marR="2643" marT="2643" marB="12686" anchor="ctr"/>
                </a:tc>
                <a:tc>
                  <a:txBody>
                    <a:bodyPr/>
                    <a:lstStyle/>
                    <a:p>
                      <a:pPr algn="ctr" fontAlgn="b"/>
                      <a:r>
                        <a:rPr lang="en-US" sz="1200" u="none" strike="noStrike" dirty="0">
                          <a:effectLst/>
                        </a:rPr>
                        <a:t>108</a:t>
                      </a:r>
                      <a:endParaRPr lang="en-US" sz="1200" b="0" i="0" u="none" strike="noStrike" dirty="0">
                        <a:solidFill>
                          <a:srgbClr val="000000"/>
                        </a:solidFill>
                        <a:effectLst/>
                        <a:latin typeface="Calibri" panose="020F0502020204030204" pitchFamily="34" charset="0"/>
                      </a:endParaRPr>
                    </a:p>
                  </a:txBody>
                  <a:tcPr marL="2643" marR="2643" marT="2643" marB="12686" anchor="b"/>
                </a:tc>
                <a:tc>
                  <a:txBody>
                    <a:bodyPr/>
                    <a:lstStyle/>
                    <a:p>
                      <a:pPr algn="ctr" fontAlgn="b"/>
                      <a:r>
                        <a:rPr lang="en-US" sz="1200" u="none" strike="noStrike">
                          <a:effectLst/>
                        </a:rPr>
                        <a:t>34.0%</a:t>
                      </a:r>
                      <a:endParaRPr lang="en-US" sz="1200" b="0" i="0" u="none" strike="noStrike">
                        <a:solidFill>
                          <a:srgbClr val="000000"/>
                        </a:solidFill>
                        <a:effectLst/>
                        <a:latin typeface="Calibri" panose="020F0502020204030204" pitchFamily="34" charset="0"/>
                      </a:endParaRPr>
                    </a:p>
                  </a:txBody>
                  <a:tcPr marL="2643" marR="2643" marT="2643" marB="12686" anchor="b"/>
                </a:tc>
                <a:extLst>
                  <a:ext uri="{0D108BD9-81ED-4DB2-BD59-A6C34878D82A}">
                    <a16:rowId xmlns:a16="http://schemas.microsoft.com/office/drawing/2014/main" val="2896635047"/>
                  </a:ext>
                </a:extLst>
              </a:tr>
              <a:tr h="744359">
                <a:tc>
                  <a:txBody>
                    <a:bodyPr/>
                    <a:lstStyle/>
                    <a:p>
                      <a:pPr algn="l" fontAlgn="ctr"/>
                      <a:r>
                        <a:rPr lang="en-US" sz="1200" u="none" strike="noStrike" dirty="0">
                          <a:effectLst/>
                        </a:rPr>
                        <a:t>ATTITUDES (ABOUT SHOPPING)- AGREE A LOT: A STORE’S ENVIRONMENT CAN MAKE A DIFFERENCE IN WHETHER I SHOP THERE</a:t>
                      </a:r>
                      <a:endParaRPr lang="en-US" sz="1200" b="1" i="0" u="none" strike="noStrike" dirty="0">
                        <a:solidFill>
                          <a:srgbClr val="000000"/>
                        </a:solidFill>
                        <a:effectLst/>
                        <a:latin typeface="Calibri" panose="020F0502020204030204" pitchFamily="34" charset="0"/>
                      </a:endParaRPr>
                    </a:p>
                  </a:txBody>
                  <a:tcPr marL="2643" marR="2643" marT="2643" marB="12686" anchor="ctr"/>
                </a:tc>
                <a:tc>
                  <a:txBody>
                    <a:bodyPr/>
                    <a:lstStyle/>
                    <a:p>
                      <a:pPr algn="ctr" fontAlgn="b"/>
                      <a:r>
                        <a:rPr lang="en-US" sz="1200" u="none" strike="noStrike">
                          <a:effectLst/>
                        </a:rPr>
                        <a:t>104</a:t>
                      </a:r>
                      <a:endParaRPr lang="en-US" sz="1200" b="0" i="0" u="none" strike="noStrike">
                        <a:solidFill>
                          <a:srgbClr val="000000"/>
                        </a:solidFill>
                        <a:effectLst/>
                        <a:latin typeface="Calibri" panose="020F0502020204030204" pitchFamily="34" charset="0"/>
                      </a:endParaRPr>
                    </a:p>
                  </a:txBody>
                  <a:tcPr marL="2643" marR="2643" marT="2643" marB="12686" anchor="b"/>
                </a:tc>
                <a:tc>
                  <a:txBody>
                    <a:bodyPr/>
                    <a:lstStyle/>
                    <a:p>
                      <a:pPr algn="ctr" fontAlgn="b"/>
                      <a:r>
                        <a:rPr lang="en-US" sz="1200" u="none" strike="noStrike" dirty="0">
                          <a:effectLst/>
                        </a:rPr>
                        <a:t>33.1%</a:t>
                      </a:r>
                      <a:endParaRPr lang="en-US" sz="1200" b="0" i="0" u="none" strike="noStrike" dirty="0">
                        <a:solidFill>
                          <a:srgbClr val="000000"/>
                        </a:solidFill>
                        <a:effectLst/>
                        <a:latin typeface="Calibri" panose="020F0502020204030204" pitchFamily="34" charset="0"/>
                      </a:endParaRPr>
                    </a:p>
                  </a:txBody>
                  <a:tcPr marL="2643" marR="2643" marT="2643" marB="12686" anchor="b"/>
                </a:tc>
                <a:extLst>
                  <a:ext uri="{0D108BD9-81ED-4DB2-BD59-A6C34878D82A}">
                    <a16:rowId xmlns:a16="http://schemas.microsoft.com/office/drawing/2014/main" val="3861067012"/>
                  </a:ext>
                </a:extLst>
              </a:tr>
              <a:tr h="596069">
                <a:tc>
                  <a:txBody>
                    <a:bodyPr/>
                    <a:lstStyle/>
                    <a:p>
                      <a:pPr algn="l" fontAlgn="ctr"/>
                      <a:r>
                        <a:rPr lang="en-US" sz="1200" u="none" strike="noStrike">
                          <a:effectLst/>
                        </a:rPr>
                        <a:t>ATTITUDES (ABOUT SHOPPING)- AGREE A LOT: I OFTEN USE THE INTERNET TO HELP PLAN MY SHOPPING TRIPS</a:t>
                      </a:r>
                      <a:endParaRPr lang="en-US" sz="1200" b="1" i="0" u="none" strike="noStrike">
                        <a:solidFill>
                          <a:srgbClr val="000000"/>
                        </a:solidFill>
                        <a:effectLst/>
                        <a:latin typeface="Calibri" panose="020F0502020204030204" pitchFamily="34" charset="0"/>
                      </a:endParaRPr>
                    </a:p>
                  </a:txBody>
                  <a:tcPr marL="2643" marR="2643" marT="2643" marB="12686" anchor="ctr"/>
                </a:tc>
                <a:tc>
                  <a:txBody>
                    <a:bodyPr/>
                    <a:lstStyle/>
                    <a:p>
                      <a:pPr algn="ctr" fontAlgn="b"/>
                      <a:r>
                        <a:rPr lang="en-US" sz="1200" u="none" strike="noStrike">
                          <a:effectLst/>
                        </a:rPr>
                        <a:t>123</a:t>
                      </a:r>
                      <a:endParaRPr lang="en-US" sz="1200" b="0" i="0" u="none" strike="noStrike">
                        <a:solidFill>
                          <a:srgbClr val="000000"/>
                        </a:solidFill>
                        <a:effectLst/>
                        <a:latin typeface="Calibri" panose="020F0502020204030204" pitchFamily="34" charset="0"/>
                      </a:endParaRPr>
                    </a:p>
                  </a:txBody>
                  <a:tcPr marL="2643" marR="2643" marT="2643" marB="12686" anchor="b"/>
                </a:tc>
                <a:tc>
                  <a:txBody>
                    <a:bodyPr/>
                    <a:lstStyle/>
                    <a:p>
                      <a:pPr algn="ctr" fontAlgn="b"/>
                      <a:r>
                        <a:rPr lang="en-US" sz="1200" u="none" strike="noStrike" dirty="0">
                          <a:effectLst/>
                        </a:rPr>
                        <a:t>12.6%</a:t>
                      </a:r>
                      <a:endParaRPr lang="en-US" sz="1200" b="0" i="0" u="none" strike="noStrike" dirty="0">
                        <a:solidFill>
                          <a:srgbClr val="000000"/>
                        </a:solidFill>
                        <a:effectLst/>
                        <a:latin typeface="Calibri" panose="020F0502020204030204" pitchFamily="34" charset="0"/>
                      </a:endParaRPr>
                    </a:p>
                  </a:txBody>
                  <a:tcPr marL="2643" marR="2643" marT="2643" marB="12686" anchor="b"/>
                </a:tc>
                <a:extLst>
                  <a:ext uri="{0D108BD9-81ED-4DB2-BD59-A6C34878D82A}">
                    <a16:rowId xmlns:a16="http://schemas.microsoft.com/office/drawing/2014/main" val="2881644094"/>
                  </a:ext>
                </a:extLst>
              </a:tr>
              <a:tr h="398349">
                <a:tc>
                  <a:txBody>
                    <a:bodyPr/>
                    <a:lstStyle/>
                    <a:p>
                      <a:pPr algn="l" fontAlgn="ctr"/>
                      <a:r>
                        <a:rPr lang="en-US" sz="1200" u="none" strike="noStrike">
                          <a:effectLst/>
                        </a:rPr>
                        <a:t>SHOPPING-REFER ALWAYS: PROMOTION OR DISPLAY AT END OF AISLE</a:t>
                      </a:r>
                      <a:endParaRPr lang="en-US" sz="1200" b="1" i="0" u="none" strike="noStrike">
                        <a:solidFill>
                          <a:srgbClr val="000000"/>
                        </a:solidFill>
                        <a:effectLst/>
                        <a:latin typeface="Calibri" panose="020F0502020204030204" pitchFamily="34" charset="0"/>
                      </a:endParaRPr>
                    </a:p>
                  </a:txBody>
                  <a:tcPr marL="2643" marR="2643" marT="2643" marB="12686" anchor="ctr"/>
                </a:tc>
                <a:tc>
                  <a:txBody>
                    <a:bodyPr/>
                    <a:lstStyle/>
                    <a:p>
                      <a:pPr algn="ctr" fontAlgn="b"/>
                      <a:r>
                        <a:rPr lang="en-US" sz="1200" u="none" strike="noStrike">
                          <a:effectLst/>
                        </a:rPr>
                        <a:t>127</a:t>
                      </a:r>
                      <a:endParaRPr lang="en-US" sz="1200" b="0" i="0" u="none" strike="noStrike">
                        <a:solidFill>
                          <a:srgbClr val="000000"/>
                        </a:solidFill>
                        <a:effectLst/>
                        <a:latin typeface="Calibri" panose="020F0502020204030204" pitchFamily="34" charset="0"/>
                      </a:endParaRPr>
                    </a:p>
                  </a:txBody>
                  <a:tcPr marL="2643" marR="2643" marT="2643" marB="12686" anchor="b"/>
                </a:tc>
                <a:tc>
                  <a:txBody>
                    <a:bodyPr/>
                    <a:lstStyle/>
                    <a:p>
                      <a:pPr algn="ctr" fontAlgn="b"/>
                      <a:r>
                        <a:rPr lang="en-US" sz="1200" u="none" strike="noStrike" dirty="0">
                          <a:effectLst/>
                        </a:rPr>
                        <a:t>9.7%</a:t>
                      </a:r>
                      <a:endParaRPr lang="en-US" sz="1200" b="0" i="0" u="none" strike="noStrike" dirty="0">
                        <a:solidFill>
                          <a:srgbClr val="000000"/>
                        </a:solidFill>
                        <a:effectLst/>
                        <a:latin typeface="Calibri" panose="020F0502020204030204" pitchFamily="34" charset="0"/>
                      </a:endParaRPr>
                    </a:p>
                  </a:txBody>
                  <a:tcPr marL="2643" marR="2643" marT="2643" marB="12686" anchor="b"/>
                </a:tc>
                <a:extLst>
                  <a:ext uri="{0D108BD9-81ED-4DB2-BD59-A6C34878D82A}">
                    <a16:rowId xmlns:a16="http://schemas.microsoft.com/office/drawing/2014/main" val="1842642131"/>
                  </a:ext>
                </a:extLst>
              </a:tr>
              <a:tr h="419258">
                <a:tc>
                  <a:txBody>
                    <a:bodyPr/>
                    <a:lstStyle/>
                    <a:p>
                      <a:pPr algn="l" fontAlgn="ctr"/>
                      <a:r>
                        <a:rPr lang="en-US" sz="1200" u="none" strike="noStrike">
                          <a:effectLst/>
                        </a:rPr>
                        <a:t>SHOPPING-REFER ALWAYS: SIGNS ON MERCHANDISE RACKS OR SHELVES</a:t>
                      </a:r>
                      <a:endParaRPr lang="en-US" sz="1200" b="1" i="0" u="none" strike="noStrike">
                        <a:solidFill>
                          <a:srgbClr val="000000"/>
                        </a:solidFill>
                        <a:effectLst/>
                        <a:latin typeface="Calibri" panose="020F0502020204030204" pitchFamily="34" charset="0"/>
                      </a:endParaRPr>
                    </a:p>
                  </a:txBody>
                  <a:tcPr marL="2643" marR="2643" marT="2643" marB="12686" anchor="ctr"/>
                </a:tc>
                <a:tc>
                  <a:txBody>
                    <a:bodyPr/>
                    <a:lstStyle/>
                    <a:p>
                      <a:pPr algn="ctr" fontAlgn="b"/>
                      <a:r>
                        <a:rPr lang="en-US" sz="1200" u="none" strike="noStrike">
                          <a:effectLst/>
                        </a:rPr>
                        <a:t>101</a:t>
                      </a:r>
                      <a:endParaRPr lang="en-US" sz="1200" b="0" i="0" u="none" strike="noStrike">
                        <a:solidFill>
                          <a:srgbClr val="000000"/>
                        </a:solidFill>
                        <a:effectLst/>
                        <a:latin typeface="Calibri" panose="020F0502020204030204" pitchFamily="34" charset="0"/>
                      </a:endParaRPr>
                    </a:p>
                  </a:txBody>
                  <a:tcPr marL="2643" marR="2643" marT="2643" marB="12686" anchor="b"/>
                </a:tc>
                <a:tc>
                  <a:txBody>
                    <a:bodyPr/>
                    <a:lstStyle/>
                    <a:p>
                      <a:pPr algn="ctr" fontAlgn="b"/>
                      <a:r>
                        <a:rPr lang="en-US" sz="1200" u="none" strike="noStrike" dirty="0">
                          <a:effectLst/>
                        </a:rPr>
                        <a:t>13.5%</a:t>
                      </a:r>
                      <a:endParaRPr lang="en-US" sz="1200" b="0" i="0" u="none" strike="noStrike" dirty="0">
                        <a:solidFill>
                          <a:srgbClr val="000000"/>
                        </a:solidFill>
                        <a:effectLst/>
                        <a:latin typeface="Calibri" panose="020F0502020204030204" pitchFamily="34" charset="0"/>
                      </a:endParaRPr>
                    </a:p>
                  </a:txBody>
                  <a:tcPr marL="2643" marR="2643" marT="2643" marB="12686" anchor="b"/>
                </a:tc>
                <a:extLst>
                  <a:ext uri="{0D108BD9-81ED-4DB2-BD59-A6C34878D82A}">
                    <a16:rowId xmlns:a16="http://schemas.microsoft.com/office/drawing/2014/main" val="2879781943"/>
                  </a:ext>
                </a:extLst>
              </a:tr>
              <a:tr h="299488">
                <a:tc>
                  <a:txBody>
                    <a:bodyPr/>
                    <a:lstStyle/>
                    <a:p>
                      <a:pPr algn="l" fontAlgn="ctr"/>
                      <a:r>
                        <a:rPr lang="en-US" sz="1200" u="none" strike="noStrike" dirty="0">
                          <a:effectLst/>
                        </a:rPr>
                        <a:t>SHOPPING-REFER ALWAYS: STORE BROCHURES/FLYERS</a:t>
                      </a:r>
                      <a:endParaRPr lang="en-US" sz="1200" b="1" i="0" u="none" strike="noStrike" dirty="0">
                        <a:solidFill>
                          <a:srgbClr val="000000"/>
                        </a:solidFill>
                        <a:effectLst/>
                        <a:latin typeface="Calibri" panose="020F0502020204030204" pitchFamily="34" charset="0"/>
                      </a:endParaRPr>
                    </a:p>
                  </a:txBody>
                  <a:tcPr marL="2643" marR="2643" marT="2643" marB="12686" anchor="ctr"/>
                </a:tc>
                <a:tc>
                  <a:txBody>
                    <a:bodyPr/>
                    <a:lstStyle/>
                    <a:p>
                      <a:pPr algn="ctr" fontAlgn="b"/>
                      <a:r>
                        <a:rPr lang="en-US" sz="1200" u="none" strike="noStrike" dirty="0">
                          <a:effectLst/>
                        </a:rPr>
                        <a:t>112</a:t>
                      </a:r>
                      <a:endParaRPr lang="en-US" sz="1200" b="0" i="0" u="none" strike="noStrike" dirty="0">
                        <a:solidFill>
                          <a:srgbClr val="000000"/>
                        </a:solidFill>
                        <a:effectLst/>
                        <a:latin typeface="Calibri" panose="020F0502020204030204" pitchFamily="34" charset="0"/>
                      </a:endParaRPr>
                    </a:p>
                  </a:txBody>
                  <a:tcPr marL="2643" marR="2643" marT="2643" marB="12686" anchor="b"/>
                </a:tc>
                <a:tc>
                  <a:txBody>
                    <a:bodyPr/>
                    <a:lstStyle/>
                    <a:p>
                      <a:pPr algn="ctr" fontAlgn="b"/>
                      <a:r>
                        <a:rPr lang="en-US" sz="1200" u="none" strike="noStrike" dirty="0">
                          <a:effectLst/>
                        </a:rPr>
                        <a:t>21.5%</a:t>
                      </a:r>
                      <a:endParaRPr lang="en-US" sz="1200" b="0" i="0" u="none" strike="noStrike" dirty="0">
                        <a:solidFill>
                          <a:srgbClr val="000000"/>
                        </a:solidFill>
                        <a:effectLst/>
                        <a:latin typeface="Calibri" panose="020F0502020204030204" pitchFamily="34" charset="0"/>
                      </a:endParaRPr>
                    </a:p>
                  </a:txBody>
                  <a:tcPr marL="2643" marR="2643" marT="2643" marB="12686" anchor="b"/>
                </a:tc>
                <a:extLst>
                  <a:ext uri="{0D108BD9-81ED-4DB2-BD59-A6C34878D82A}">
                    <a16:rowId xmlns:a16="http://schemas.microsoft.com/office/drawing/2014/main" val="458079251"/>
                  </a:ext>
                </a:extLst>
              </a:tr>
            </a:tbl>
          </a:graphicData>
        </a:graphic>
      </p:graphicFrame>
      <p:sp>
        <p:nvSpPr>
          <p:cNvPr id="7" name="Title 1">
            <a:extLst>
              <a:ext uri="{FF2B5EF4-FFF2-40B4-BE49-F238E27FC236}">
                <a16:creationId xmlns:a16="http://schemas.microsoft.com/office/drawing/2014/main" id="{0EE09C66-D942-4762-B531-2253BB267C47}"/>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8" name="Rectangle: Rounded Corners 7">
            <a:extLst>
              <a:ext uri="{FF2B5EF4-FFF2-40B4-BE49-F238E27FC236}">
                <a16:creationId xmlns:a16="http://schemas.microsoft.com/office/drawing/2014/main" id="{F81B7797-ECFF-4208-8941-5267C70E0C07}"/>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Believe a store’s environment makes a difference.  Even with disposable income they look for the best price. </a:t>
            </a:r>
          </a:p>
        </p:txBody>
      </p:sp>
    </p:spTree>
    <p:extLst>
      <p:ext uri="{BB962C8B-B14F-4D97-AF65-F5344CB8AC3E}">
        <p14:creationId xmlns:p14="http://schemas.microsoft.com/office/powerpoint/2010/main" val="168864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A8C99-7757-40CA-86CC-24A0872DB254}"/>
              </a:ext>
            </a:extLst>
          </p:cNvPr>
          <p:cNvSpPr>
            <a:spLocks noGrp="1"/>
          </p:cNvSpPr>
          <p:nvPr>
            <p:ph type="title"/>
          </p:nvPr>
        </p:nvSpPr>
        <p:spPr>
          <a:xfrm>
            <a:off x="507459" y="326615"/>
            <a:ext cx="10515600" cy="1325563"/>
          </a:xfrm>
        </p:spPr>
        <p:txBody>
          <a:bodyPr>
            <a:normAutofit/>
          </a:bodyPr>
          <a:lstStyle/>
          <a:p>
            <a:r>
              <a:rPr lang="en-US" sz="2800" dirty="0"/>
              <a:t>Brand Loyalty</a:t>
            </a:r>
          </a:p>
        </p:txBody>
      </p:sp>
      <p:sp>
        <p:nvSpPr>
          <p:cNvPr id="3" name="Slide Number Placeholder 2">
            <a:extLst>
              <a:ext uri="{FF2B5EF4-FFF2-40B4-BE49-F238E27FC236}">
                <a16:creationId xmlns:a16="http://schemas.microsoft.com/office/drawing/2014/main" id="{68F2B662-C534-40A9-863A-5824E042FBDA}"/>
              </a:ext>
            </a:extLst>
          </p:cNvPr>
          <p:cNvSpPr>
            <a:spLocks noGrp="1"/>
          </p:cNvSpPr>
          <p:nvPr>
            <p:ph type="sldNum" sz="quarter" idx="12"/>
          </p:nvPr>
        </p:nvSpPr>
        <p:spPr/>
        <p:txBody>
          <a:bodyPr/>
          <a:lstStyle/>
          <a:p>
            <a:fld id="{201A55B1-A142-4705-B2D4-CE7F8029E9EB}" type="slidenum">
              <a:rPr lang="en-US" smtClean="0"/>
              <a:t>67</a:t>
            </a:fld>
            <a:endParaRPr lang="en-US"/>
          </a:p>
        </p:txBody>
      </p:sp>
      <p:graphicFrame>
        <p:nvGraphicFramePr>
          <p:cNvPr id="5" name="Table 4">
            <a:extLst>
              <a:ext uri="{FF2B5EF4-FFF2-40B4-BE49-F238E27FC236}">
                <a16:creationId xmlns:a16="http://schemas.microsoft.com/office/drawing/2014/main" id="{CF7AD39B-D4E1-46C9-9487-78E2059C8F1B}"/>
              </a:ext>
            </a:extLst>
          </p:cNvPr>
          <p:cNvGraphicFramePr>
            <a:graphicFrameLocks noGrp="1"/>
          </p:cNvGraphicFramePr>
          <p:nvPr>
            <p:extLst>
              <p:ext uri="{D42A27DB-BD31-4B8C-83A1-F6EECF244321}">
                <p14:modId xmlns:p14="http://schemas.microsoft.com/office/powerpoint/2010/main" val="2144668885"/>
              </p:ext>
            </p:extLst>
          </p:nvPr>
        </p:nvGraphicFramePr>
        <p:xfrm>
          <a:off x="1615388" y="1761983"/>
          <a:ext cx="6887589" cy="3393650"/>
        </p:xfrm>
        <a:graphic>
          <a:graphicData uri="http://schemas.openxmlformats.org/drawingml/2006/table">
            <a:tbl>
              <a:tblPr>
                <a:tableStyleId>{5C22544A-7EE6-4342-B048-85BDC9FD1C3A}</a:tableStyleId>
              </a:tblPr>
              <a:tblGrid>
                <a:gridCol w="3828308">
                  <a:extLst>
                    <a:ext uri="{9D8B030D-6E8A-4147-A177-3AD203B41FA5}">
                      <a16:colId xmlns:a16="http://schemas.microsoft.com/office/drawing/2014/main" val="4093555601"/>
                    </a:ext>
                  </a:extLst>
                </a:gridCol>
                <a:gridCol w="1290522">
                  <a:extLst>
                    <a:ext uri="{9D8B030D-6E8A-4147-A177-3AD203B41FA5}">
                      <a16:colId xmlns:a16="http://schemas.microsoft.com/office/drawing/2014/main" val="2145503338"/>
                    </a:ext>
                  </a:extLst>
                </a:gridCol>
                <a:gridCol w="1768759">
                  <a:extLst>
                    <a:ext uri="{9D8B030D-6E8A-4147-A177-3AD203B41FA5}">
                      <a16:colId xmlns:a16="http://schemas.microsoft.com/office/drawing/2014/main" val="230911694"/>
                    </a:ext>
                  </a:extLst>
                </a:gridCol>
              </a:tblGrid>
              <a:tr h="1185244">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100" b="1" u="none" strike="noStrike" dirty="0">
                          <a:effectLst/>
                        </a:rPr>
                        <a:t>Spirit Drinkers 40-49 </a:t>
                      </a:r>
                    </a:p>
                    <a:p>
                      <a:pPr algn="ctr" fontAlgn="b"/>
                      <a:r>
                        <a:rPr lang="en-US" sz="1100" b="1" u="none" strike="noStrike" dirty="0">
                          <a:effectLst/>
                        </a:rPr>
                        <a:t>Index</a:t>
                      </a:r>
                      <a:endParaRPr lang="en-US" sz="1100" b="1"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100" b="1" u="none" strike="noStrike" dirty="0">
                          <a:effectLst/>
                        </a:rPr>
                        <a:t>Spirit Drinkers 40-49 </a:t>
                      </a:r>
                    </a:p>
                    <a:p>
                      <a:pPr algn="ctr" fontAlgn="b"/>
                      <a:r>
                        <a:rPr lang="en-US" sz="1100" b="1" u="none" strike="noStrike" dirty="0">
                          <a:effectLst/>
                        </a:rPr>
                        <a:t>Vertical Percent</a:t>
                      </a:r>
                      <a:endParaRPr lang="en-US" sz="1100" b="1"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166796514"/>
                  </a:ext>
                </a:extLst>
              </a:tr>
              <a:tr h="1104203">
                <a:tc>
                  <a:txBody>
                    <a:bodyPr/>
                    <a:lstStyle/>
                    <a:p>
                      <a:pPr algn="l" fontAlgn="ctr"/>
                      <a:r>
                        <a:rPr lang="en-US" sz="1200" u="none" strike="noStrike" dirty="0">
                          <a:effectLst/>
                        </a:rPr>
                        <a:t>SHOP BEHAVIOR-ANY AGREE: I DO BUY UNKNOWN BRANDS MERELY TO SAVE MONEY</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dirty="0">
                          <a:effectLst/>
                        </a:rPr>
                        <a:t>115</a:t>
                      </a:r>
                      <a:endParaRPr lang="en-US" sz="12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35.2%</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940837908"/>
                  </a:ext>
                </a:extLst>
              </a:tr>
              <a:tr h="1104203">
                <a:tc>
                  <a:txBody>
                    <a:bodyPr/>
                    <a:lstStyle/>
                    <a:p>
                      <a:pPr algn="l" fontAlgn="ctr"/>
                      <a:r>
                        <a:rPr lang="en-US" sz="1200" u="none" strike="noStrike" dirty="0">
                          <a:effectLst/>
                        </a:rPr>
                        <a:t>SHOP BEHAVIOR-ANY DISAGREE: I ALWAYS LOOK FOR THE BRAND NAME ON THE PACKAGE</a:t>
                      </a:r>
                      <a:endParaRPr lang="en-US" sz="1200" b="1" i="0" u="none" strike="noStrike" dirty="0">
                        <a:solidFill>
                          <a:srgbClr val="000000"/>
                        </a:solidFill>
                        <a:effectLst/>
                        <a:latin typeface="Calibri" panose="020F0502020204030204" pitchFamily="34" charset="0"/>
                      </a:endParaRPr>
                    </a:p>
                  </a:txBody>
                  <a:tcPr marL="9525" marR="9525" marT="9525" anchor="ctr"/>
                </a:tc>
                <a:tc>
                  <a:txBody>
                    <a:bodyPr/>
                    <a:lstStyle/>
                    <a:p>
                      <a:pPr algn="ctr" fontAlgn="b"/>
                      <a:r>
                        <a:rPr lang="en-US" sz="1200" u="none" strike="noStrike">
                          <a:effectLst/>
                        </a:rPr>
                        <a:t>106</a:t>
                      </a:r>
                      <a:endParaRPr lang="en-US" sz="1200" b="0" i="0" u="none" strike="noStrike">
                        <a:solidFill>
                          <a:srgbClr val="000000"/>
                        </a:solidFill>
                        <a:effectLst/>
                        <a:latin typeface="Calibri" panose="020F0502020204030204" pitchFamily="34" charset="0"/>
                      </a:endParaRPr>
                    </a:p>
                  </a:txBody>
                  <a:tcPr marL="9525" marR="9525" marT="9525" anchor="b"/>
                </a:tc>
                <a:tc>
                  <a:txBody>
                    <a:bodyPr/>
                    <a:lstStyle/>
                    <a:p>
                      <a:pPr algn="ctr" fontAlgn="b"/>
                      <a:r>
                        <a:rPr lang="en-US" sz="1200" u="none" strike="noStrike" dirty="0">
                          <a:effectLst/>
                        </a:rPr>
                        <a:t>31.9%</a:t>
                      </a:r>
                      <a:endParaRPr lang="en-US" sz="12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417184012"/>
                  </a:ext>
                </a:extLst>
              </a:tr>
            </a:tbl>
          </a:graphicData>
        </a:graphic>
      </p:graphicFrame>
      <p:sp>
        <p:nvSpPr>
          <p:cNvPr id="7" name="Title 1">
            <a:extLst>
              <a:ext uri="{FF2B5EF4-FFF2-40B4-BE49-F238E27FC236}">
                <a16:creationId xmlns:a16="http://schemas.microsoft.com/office/drawing/2014/main" id="{94AD6BAC-1B56-4174-9E73-0A44A11B83D0}"/>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8" name="Rectangle: Rounded Corners 7">
            <a:extLst>
              <a:ext uri="{FF2B5EF4-FFF2-40B4-BE49-F238E27FC236}">
                <a16:creationId xmlns:a16="http://schemas.microsoft.com/office/drawing/2014/main" id="{9EB6FC36-DA82-4506-8D9F-1BCAE39B40C0}"/>
              </a:ext>
            </a:extLst>
          </p:cNvPr>
          <p:cNvSpPr/>
          <p:nvPr/>
        </p:nvSpPr>
        <p:spPr>
          <a:xfrm>
            <a:off x="9197256" y="1520269"/>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Still an audience not stuck on particular brands.  May still be persuaded to higher priced brands. </a:t>
            </a:r>
          </a:p>
        </p:txBody>
      </p:sp>
    </p:spTree>
    <p:extLst>
      <p:ext uri="{BB962C8B-B14F-4D97-AF65-F5344CB8AC3E}">
        <p14:creationId xmlns:p14="http://schemas.microsoft.com/office/powerpoint/2010/main" val="3587587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B3AE8-F63B-41C3-81DF-08130A68EAFD}"/>
              </a:ext>
            </a:extLst>
          </p:cNvPr>
          <p:cNvSpPr>
            <a:spLocks noGrp="1"/>
          </p:cNvSpPr>
          <p:nvPr>
            <p:ph type="sldNum" sz="quarter" idx="12"/>
          </p:nvPr>
        </p:nvSpPr>
        <p:spPr/>
        <p:txBody>
          <a:bodyPr/>
          <a:lstStyle/>
          <a:p>
            <a:fld id="{201A55B1-A142-4705-B2D4-CE7F8029E9EB}" type="slidenum">
              <a:rPr lang="en-US" smtClean="0"/>
              <a:t>68</a:t>
            </a:fld>
            <a:endParaRPr lang="en-US"/>
          </a:p>
        </p:txBody>
      </p:sp>
      <p:sp>
        <p:nvSpPr>
          <p:cNvPr id="4" name="Title 1">
            <a:extLst>
              <a:ext uri="{FF2B5EF4-FFF2-40B4-BE49-F238E27FC236}">
                <a16:creationId xmlns:a16="http://schemas.microsoft.com/office/drawing/2014/main" id="{9F23A379-E1E8-4A8C-89DB-F5E66A2CA668}"/>
              </a:ext>
            </a:extLst>
          </p:cNvPr>
          <p:cNvSpPr txBox="1">
            <a:spLocks/>
          </p:cNvSpPr>
          <p:nvPr/>
        </p:nvSpPr>
        <p:spPr>
          <a:xfrm>
            <a:off x="507459" y="7709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Social Media Profile</a:t>
            </a:r>
          </a:p>
        </p:txBody>
      </p:sp>
      <p:pic>
        <p:nvPicPr>
          <p:cNvPr id="6" name="Picture 5" descr="A screenshot of a cell phone&#10;&#10;Description generated with very high confidence">
            <a:extLst>
              <a:ext uri="{FF2B5EF4-FFF2-40B4-BE49-F238E27FC236}">
                <a16:creationId xmlns:a16="http://schemas.microsoft.com/office/drawing/2014/main" id="{A7350210-3C97-4E8B-BE28-786260672E67}"/>
              </a:ext>
            </a:extLst>
          </p:cNvPr>
          <p:cNvPicPr>
            <a:picLocks noChangeAspect="1"/>
          </p:cNvPicPr>
          <p:nvPr/>
        </p:nvPicPr>
        <p:blipFill rotWithShape="1">
          <a:blip r:embed="rId2">
            <a:extLst>
              <a:ext uri="{28A0092B-C50C-407E-A947-70E740481C1C}">
                <a14:useLocalDpi xmlns:a14="http://schemas.microsoft.com/office/drawing/2010/main" val="0"/>
              </a:ext>
            </a:extLst>
          </a:blip>
          <a:srcRect t="27814" b="6063"/>
          <a:stretch/>
        </p:blipFill>
        <p:spPr>
          <a:xfrm>
            <a:off x="195091" y="1518531"/>
            <a:ext cx="9525000" cy="3860800"/>
          </a:xfrm>
          <a:prstGeom prst="rect">
            <a:avLst/>
          </a:prstGeom>
        </p:spPr>
      </p:pic>
      <p:sp>
        <p:nvSpPr>
          <p:cNvPr id="7" name="Title 1">
            <a:extLst>
              <a:ext uri="{FF2B5EF4-FFF2-40B4-BE49-F238E27FC236}">
                <a16:creationId xmlns:a16="http://schemas.microsoft.com/office/drawing/2014/main" id="{F96DBDCD-0540-4919-B665-B43408F4FA02}"/>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8" name="Rectangle: Rounded Corners 7">
            <a:extLst>
              <a:ext uri="{FF2B5EF4-FFF2-40B4-BE49-F238E27FC236}">
                <a16:creationId xmlns:a16="http://schemas.microsoft.com/office/drawing/2014/main" id="{81C10B1F-8C9C-432B-B4BF-2A0134C93FDD}"/>
              </a:ext>
            </a:extLst>
          </p:cNvPr>
          <p:cNvSpPr/>
          <p:nvPr/>
        </p:nvSpPr>
        <p:spPr>
          <a:xfrm>
            <a:off x="9231548" y="2930499"/>
            <a:ext cx="2538920" cy="2390772"/>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50% checking social media 3x a day and a large group are using YouTube.  Video Messaging will be useful for this group</a:t>
            </a:r>
          </a:p>
        </p:txBody>
      </p:sp>
    </p:spTree>
    <p:extLst>
      <p:ext uri="{BB962C8B-B14F-4D97-AF65-F5344CB8AC3E}">
        <p14:creationId xmlns:p14="http://schemas.microsoft.com/office/powerpoint/2010/main" val="2592357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8E7A2C-8CEE-4F48-8640-BBB684FF7A40}"/>
              </a:ext>
            </a:extLst>
          </p:cNvPr>
          <p:cNvSpPr>
            <a:spLocks noGrp="1"/>
          </p:cNvSpPr>
          <p:nvPr>
            <p:ph type="sldNum" sz="quarter" idx="12"/>
          </p:nvPr>
        </p:nvSpPr>
        <p:spPr/>
        <p:txBody>
          <a:bodyPr/>
          <a:lstStyle/>
          <a:p>
            <a:fld id="{201A55B1-A142-4705-B2D4-CE7F8029E9EB}" type="slidenum">
              <a:rPr lang="en-US" smtClean="0"/>
              <a:t>69</a:t>
            </a:fld>
            <a:endParaRPr lang="en-US"/>
          </a:p>
        </p:txBody>
      </p:sp>
      <p:sp>
        <p:nvSpPr>
          <p:cNvPr id="4" name="Title 1">
            <a:extLst>
              <a:ext uri="{FF2B5EF4-FFF2-40B4-BE49-F238E27FC236}">
                <a16:creationId xmlns:a16="http://schemas.microsoft.com/office/drawing/2014/main" id="{42D5C7BD-9E54-4932-986C-4526374829D3}"/>
              </a:ext>
            </a:extLst>
          </p:cNvPr>
          <p:cNvSpPr txBox="1">
            <a:spLocks/>
          </p:cNvSpPr>
          <p:nvPr/>
        </p:nvSpPr>
        <p:spPr>
          <a:xfrm>
            <a:off x="507459" y="65047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Digital Activity</a:t>
            </a:r>
          </a:p>
        </p:txBody>
      </p:sp>
      <p:pic>
        <p:nvPicPr>
          <p:cNvPr id="6" name="Picture 5" descr="A screenshot of a cell phone&#10;&#10;Description generated with very high confidence">
            <a:extLst>
              <a:ext uri="{FF2B5EF4-FFF2-40B4-BE49-F238E27FC236}">
                <a16:creationId xmlns:a16="http://schemas.microsoft.com/office/drawing/2014/main" id="{F4A89A16-10AF-4971-A7A2-42C89814918F}"/>
              </a:ext>
            </a:extLst>
          </p:cNvPr>
          <p:cNvPicPr>
            <a:picLocks noChangeAspect="1"/>
          </p:cNvPicPr>
          <p:nvPr/>
        </p:nvPicPr>
        <p:blipFill rotWithShape="1">
          <a:blip r:embed="rId2">
            <a:extLst>
              <a:ext uri="{28A0092B-C50C-407E-A947-70E740481C1C}">
                <a14:useLocalDpi xmlns:a14="http://schemas.microsoft.com/office/drawing/2010/main" val="0"/>
              </a:ext>
            </a:extLst>
          </a:blip>
          <a:srcRect l="26414" t="50810" b="6855"/>
          <a:stretch/>
        </p:blipFill>
        <p:spPr>
          <a:xfrm>
            <a:off x="2418644" y="3498730"/>
            <a:ext cx="7563556" cy="2728415"/>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561783F3-F6C1-43FC-8A2B-C5D1436FE493}"/>
              </a:ext>
            </a:extLst>
          </p:cNvPr>
          <p:cNvPicPr>
            <a:picLocks noChangeAspect="1"/>
          </p:cNvPicPr>
          <p:nvPr/>
        </p:nvPicPr>
        <p:blipFill rotWithShape="1">
          <a:blip r:embed="rId2">
            <a:extLst>
              <a:ext uri="{28A0092B-C50C-407E-A947-70E740481C1C}">
                <a14:useLocalDpi xmlns:a14="http://schemas.microsoft.com/office/drawing/2010/main" val="0"/>
              </a:ext>
            </a:extLst>
          </a:blip>
          <a:srcRect l="67402" t="23195" b="48971"/>
          <a:stretch/>
        </p:blipFill>
        <p:spPr>
          <a:xfrm>
            <a:off x="6367016" y="974097"/>
            <a:ext cx="4515122" cy="2417372"/>
          </a:xfrm>
          <a:prstGeom prst="rect">
            <a:avLst/>
          </a:prstGeom>
        </p:spPr>
      </p:pic>
      <p:sp>
        <p:nvSpPr>
          <p:cNvPr id="8" name="TextBox 7">
            <a:extLst>
              <a:ext uri="{FF2B5EF4-FFF2-40B4-BE49-F238E27FC236}">
                <a16:creationId xmlns:a16="http://schemas.microsoft.com/office/drawing/2014/main" id="{555A6FFB-9CA5-4743-981C-C63E22D2D432}"/>
              </a:ext>
            </a:extLst>
          </p:cNvPr>
          <p:cNvSpPr txBox="1"/>
          <p:nvPr/>
        </p:nvSpPr>
        <p:spPr>
          <a:xfrm>
            <a:off x="258796" y="2782318"/>
            <a:ext cx="2222641" cy="1600438"/>
          </a:xfrm>
          <a:prstGeom prst="rect">
            <a:avLst/>
          </a:prstGeom>
          <a:noFill/>
        </p:spPr>
        <p:txBody>
          <a:bodyPr wrap="square" rtlCol="0">
            <a:spAutoFit/>
          </a:bodyPr>
          <a:lstStyle/>
          <a:p>
            <a:pPr algn="ctr"/>
            <a:r>
              <a:rPr lang="en-US" sz="1400" b="1" dirty="0"/>
              <a:t>Social Connectors</a:t>
            </a:r>
            <a:r>
              <a:rPr lang="en-US" sz="1400" dirty="0"/>
              <a:t> Communication is central in their lives; cell phones allow them to keep up to date with friends and social events and serve as the bridge to their social world. </a:t>
            </a:r>
          </a:p>
        </p:txBody>
      </p:sp>
      <p:sp>
        <p:nvSpPr>
          <p:cNvPr id="9" name="TextBox 8">
            <a:extLst>
              <a:ext uri="{FF2B5EF4-FFF2-40B4-BE49-F238E27FC236}">
                <a16:creationId xmlns:a16="http://schemas.microsoft.com/office/drawing/2014/main" id="{A243F820-5C66-45B7-814D-B6DC4AB6BCDB}"/>
              </a:ext>
            </a:extLst>
          </p:cNvPr>
          <p:cNvSpPr txBox="1"/>
          <p:nvPr/>
        </p:nvSpPr>
        <p:spPr>
          <a:xfrm>
            <a:off x="65105" y="1283536"/>
            <a:ext cx="2610021" cy="1384995"/>
          </a:xfrm>
          <a:prstGeom prst="rect">
            <a:avLst/>
          </a:prstGeom>
          <a:noFill/>
        </p:spPr>
        <p:txBody>
          <a:bodyPr wrap="square" rtlCol="0">
            <a:spAutoFit/>
          </a:bodyPr>
          <a:lstStyle/>
          <a:p>
            <a:pPr algn="ctr"/>
            <a:r>
              <a:rPr lang="en-US" sz="1400" b="1" dirty="0"/>
              <a:t>Mobirati</a:t>
            </a:r>
          </a:p>
          <a:p>
            <a:pPr algn="ctr"/>
            <a:r>
              <a:rPr lang="en-US" sz="1400" dirty="0"/>
              <a:t>Represent the mobile generation; grew up with cell phones and can’t imagine life without them; cell phone are a central part of their everyday life.  </a:t>
            </a:r>
          </a:p>
        </p:txBody>
      </p:sp>
      <p:sp>
        <p:nvSpPr>
          <p:cNvPr id="10" name="TextBox 9">
            <a:extLst>
              <a:ext uri="{FF2B5EF4-FFF2-40B4-BE49-F238E27FC236}">
                <a16:creationId xmlns:a16="http://schemas.microsoft.com/office/drawing/2014/main" id="{73EF9AAE-2FF0-4F70-8621-74ED9ACEE471}"/>
              </a:ext>
            </a:extLst>
          </p:cNvPr>
          <p:cNvSpPr txBox="1"/>
          <p:nvPr/>
        </p:nvSpPr>
        <p:spPr>
          <a:xfrm>
            <a:off x="2675126" y="1535671"/>
            <a:ext cx="3320446" cy="1600438"/>
          </a:xfrm>
          <a:prstGeom prst="rect">
            <a:avLst/>
          </a:prstGeom>
          <a:noFill/>
        </p:spPr>
        <p:txBody>
          <a:bodyPr wrap="square" rtlCol="0">
            <a:spAutoFit/>
          </a:bodyPr>
          <a:lstStyle/>
          <a:p>
            <a:pPr algn="ctr"/>
            <a:r>
              <a:rPr lang="en-US" sz="1400" b="1" dirty="0"/>
              <a:t>Mobile Professionals</a:t>
            </a:r>
          </a:p>
          <a:p>
            <a:pPr algn="ctr"/>
            <a:r>
              <a:rPr lang="en-US" sz="1400" dirty="0"/>
              <a:t>Multiple feature users; cell phones help them keep up with their professional life in addition to their personal life; more likely to own a smart phone; cell phone has become their all-in-one device for their communication and information needs </a:t>
            </a:r>
          </a:p>
        </p:txBody>
      </p:sp>
      <p:sp>
        <p:nvSpPr>
          <p:cNvPr id="11" name="Title 1">
            <a:extLst>
              <a:ext uri="{FF2B5EF4-FFF2-40B4-BE49-F238E27FC236}">
                <a16:creationId xmlns:a16="http://schemas.microsoft.com/office/drawing/2014/main" id="{55142B96-F41F-46C4-BEE7-58FB8F20197E}"/>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Tree>
    <p:extLst>
      <p:ext uri="{BB962C8B-B14F-4D97-AF65-F5344CB8AC3E}">
        <p14:creationId xmlns:p14="http://schemas.microsoft.com/office/powerpoint/2010/main" val="273110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A81A29-CBDE-4D7C-9D05-2A04383FB1A1}"/>
              </a:ext>
            </a:extLst>
          </p:cNvPr>
          <p:cNvSpPr txBox="1"/>
          <p:nvPr/>
        </p:nvSpPr>
        <p:spPr>
          <a:xfrm>
            <a:off x="498472" y="1381041"/>
            <a:ext cx="10855328" cy="2585323"/>
          </a:xfrm>
          <a:prstGeom prst="rect">
            <a:avLst/>
          </a:prstGeom>
          <a:noFill/>
        </p:spPr>
        <p:txBody>
          <a:bodyPr wrap="square" rtlCol="0">
            <a:spAutoFit/>
          </a:bodyPr>
          <a:lstStyle/>
          <a:p>
            <a:endParaRPr lang="en-US" dirty="0"/>
          </a:p>
          <a:p>
            <a:r>
              <a:rPr lang="en-US" dirty="0"/>
              <a:t>There are few behavioral or attitude differences between those who drink at home or out as well as those who drink 10 or more drinks a month and those who drink 1-4 a month.  </a:t>
            </a:r>
          </a:p>
          <a:p>
            <a:endParaRPr lang="en-US" dirty="0"/>
          </a:p>
          <a:p>
            <a:r>
              <a:rPr lang="en-US" dirty="0"/>
              <a:t>There are some demographic differences between those that drink at home or drink out. </a:t>
            </a:r>
          </a:p>
          <a:p>
            <a:endParaRPr lang="en-US" dirty="0"/>
          </a:p>
          <a:p>
            <a:r>
              <a:rPr lang="en-US" dirty="0"/>
              <a:t>Because the differences seem to center around demographics our next step was to break down spirit drinkers age demographics by 5 year demo cells.</a:t>
            </a:r>
          </a:p>
          <a:p>
            <a:r>
              <a:rPr lang="en-US" dirty="0"/>
              <a:t> </a:t>
            </a:r>
          </a:p>
        </p:txBody>
      </p:sp>
      <p:sp>
        <p:nvSpPr>
          <p:cNvPr id="4" name="Slide Number Placeholder 3">
            <a:extLst>
              <a:ext uri="{FF2B5EF4-FFF2-40B4-BE49-F238E27FC236}">
                <a16:creationId xmlns:a16="http://schemas.microsoft.com/office/drawing/2014/main" id="{202633A3-912F-4023-A9FE-766F7D04259E}"/>
              </a:ext>
            </a:extLst>
          </p:cNvPr>
          <p:cNvSpPr>
            <a:spLocks noGrp="1"/>
          </p:cNvSpPr>
          <p:nvPr>
            <p:ph type="sldNum" sz="quarter" idx="12"/>
          </p:nvPr>
        </p:nvSpPr>
        <p:spPr/>
        <p:txBody>
          <a:bodyPr/>
          <a:lstStyle/>
          <a:p>
            <a:fld id="{201A55B1-A142-4705-B2D4-CE7F8029E9EB}" type="slidenum">
              <a:rPr lang="en-US" smtClean="0"/>
              <a:t>7</a:t>
            </a:fld>
            <a:endParaRPr lang="en-US"/>
          </a:p>
        </p:txBody>
      </p:sp>
      <p:sp>
        <p:nvSpPr>
          <p:cNvPr id="6" name="Title 1">
            <a:extLst>
              <a:ext uri="{FF2B5EF4-FFF2-40B4-BE49-F238E27FC236}">
                <a16:creationId xmlns:a16="http://schemas.microsoft.com/office/drawing/2014/main" id="{A39B0CA5-8EB8-48DF-BF1E-51E1DBCE2FD7}"/>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Methodology – Step 3</a:t>
            </a:r>
          </a:p>
        </p:txBody>
      </p:sp>
    </p:spTree>
    <p:extLst>
      <p:ext uri="{BB962C8B-B14F-4D97-AF65-F5344CB8AC3E}">
        <p14:creationId xmlns:p14="http://schemas.microsoft.com/office/powerpoint/2010/main" val="4110226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3C2EB-6551-4EB3-BD14-E2B400DCD68F}"/>
              </a:ext>
            </a:extLst>
          </p:cNvPr>
          <p:cNvSpPr>
            <a:spLocks noGrp="1"/>
          </p:cNvSpPr>
          <p:nvPr>
            <p:ph type="sldNum" sz="quarter" idx="12"/>
          </p:nvPr>
        </p:nvSpPr>
        <p:spPr/>
        <p:txBody>
          <a:bodyPr/>
          <a:lstStyle/>
          <a:p>
            <a:fld id="{201A55B1-A142-4705-B2D4-CE7F8029E9EB}" type="slidenum">
              <a:rPr lang="en-US" smtClean="0"/>
              <a:t>70</a:t>
            </a:fld>
            <a:endParaRPr lang="en-US"/>
          </a:p>
        </p:txBody>
      </p:sp>
      <p:sp>
        <p:nvSpPr>
          <p:cNvPr id="6" name="Title 1">
            <a:extLst>
              <a:ext uri="{FF2B5EF4-FFF2-40B4-BE49-F238E27FC236}">
                <a16:creationId xmlns:a16="http://schemas.microsoft.com/office/drawing/2014/main" id="{3EAEFCCF-EDEC-49A4-9B95-FDD5275099C8}"/>
              </a:ext>
            </a:extLst>
          </p:cNvPr>
          <p:cNvSpPr txBox="1">
            <a:spLocks/>
          </p:cNvSpPr>
          <p:nvPr/>
        </p:nvSpPr>
        <p:spPr>
          <a:xfrm>
            <a:off x="501532" y="7089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Technology Adaptation</a:t>
            </a:r>
          </a:p>
        </p:txBody>
      </p:sp>
      <p:pic>
        <p:nvPicPr>
          <p:cNvPr id="4" name="Picture 3" descr="A screenshot of a cell phone&#10;&#10;Description generated with very high confidence">
            <a:extLst>
              <a:ext uri="{FF2B5EF4-FFF2-40B4-BE49-F238E27FC236}">
                <a16:creationId xmlns:a16="http://schemas.microsoft.com/office/drawing/2014/main" id="{93561A7E-D314-4366-82C1-90EEAB4792FE}"/>
              </a:ext>
            </a:extLst>
          </p:cNvPr>
          <p:cNvPicPr>
            <a:picLocks noChangeAspect="1"/>
          </p:cNvPicPr>
          <p:nvPr/>
        </p:nvPicPr>
        <p:blipFill rotWithShape="1">
          <a:blip r:embed="rId2">
            <a:extLst>
              <a:ext uri="{28A0092B-C50C-407E-A947-70E740481C1C}">
                <a14:useLocalDpi xmlns:a14="http://schemas.microsoft.com/office/drawing/2010/main" val="0"/>
              </a:ext>
            </a:extLst>
          </a:blip>
          <a:srcRect t="25881" b="7610"/>
          <a:stretch/>
        </p:blipFill>
        <p:spPr>
          <a:xfrm>
            <a:off x="426908" y="1353034"/>
            <a:ext cx="10664847" cy="4348098"/>
          </a:xfrm>
          <a:prstGeom prst="rect">
            <a:avLst/>
          </a:prstGeom>
        </p:spPr>
      </p:pic>
      <p:sp>
        <p:nvSpPr>
          <p:cNvPr id="7" name="Title 1">
            <a:extLst>
              <a:ext uri="{FF2B5EF4-FFF2-40B4-BE49-F238E27FC236}">
                <a16:creationId xmlns:a16="http://schemas.microsoft.com/office/drawing/2014/main" id="{D091C53F-31C2-4DA9-9130-369251EDFEFD}"/>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8" name="Rectangle: Rounded Corners 7">
            <a:extLst>
              <a:ext uri="{FF2B5EF4-FFF2-40B4-BE49-F238E27FC236}">
                <a16:creationId xmlns:a16="http://schemas.microsoft.com/office/drawing/2014/main" id="{669E8CDF-9296-44FF-8D6B-F24E5456AE2E}"/>
              </a:ext>
            </a:extLst>
          </p:cNvPr>
          <p:cNvSpPr/>
          <p:nvPr/>
        </p:nvSpPr>
        <p:spPr>
          <a:xfrm>
            <a:off x="4933545" y="4455268"/>
            <a:ext cx="5582055" cy="860171"/>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 good mix of all four groups</a:t>
            </a:r>
          </a:p>
        </p:txBody>
      </p:sp>
    </p:spTree>
    <p:extLst>
      <p:ext uri="{BB962C8B-B14F-4D97-AF65-F5344CB8AC3E}">
        <p14:creationId xmlns:p14="http://schemas.microsoft.com/office/powerpoint/2010/main" val="1424467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B2EF26-AC50-45DB-86E7-7CE3F66D4CD7}"/>
              </a:ext>
            </a:extLst>
          </p:cNvPr>
          <p:cNvSpPr>
            <a:spLocks noGrp="1"/>
          </p:cNvSpPr>
          <p:nvPr>
            <p:ph type="sldNum" sz="quarter" idx="12"/>
          </p:nvPr>
        </p:nvSpPr>
        <p:spPr/>
        <p:txBody>
          <a:bodyPr/>
          <a:lstStyle/>
          <a:p>
            <a:fld id="{201A55B1-A142-4705-B2D4-CE7F8029E9EB}" type="slidenum">
              <a:rPr lang="en-US" smtClean="0"/>
              <a:t>71</a:t>
            </a:fld>
            <a:endParaRPr lang="en-US"/>
          </a:p>
        </p:txBody>
      </p:sp>
      <p:sp>
        <p:nvSpPr>
          <p:cNvPr id="4" name="Title 1">
            <a:extLst>
              <a:ext uri="{FF2B5EF4-FFF2-40B4-BE49-F238E27FC236}">
                <a16:creationId xmlns:a16="http://schemas.microsoft.com/office/drawing/2014/main" id="{6CFCA5E3-4B4C-495F-851C-0075ACE69EF3}"/>
              </a:ext>
            </a:extLst>
          </p:cNvPr>
          <p:cNvSpPr txBox="1">
            <a:spLocks/>
          </p:cNvSpPr>
          <p:nvPr/>
        </p:nvSpPr>
        <p:spPr>
          <a:xfrm>
            <a:off x="507459" y="68396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Do We Reach Them? </a:t>
            </a:r>
          </a:p>
        </p:txBody>
      </p:sp>
      <p:pic>
        <p:nvPicPr>
          <p:cNvPr id="7" name="Picture 6" descr="A screenshot of a computer screen&#10;&#10;Description generated with very high confidence">
            <a:extLst>
              <a:ext uri="{FF2B5EF4-FFF2-40B4-BE49-F238E27FC236}">
                <a16:creationId xmlns:a16="http://schemas.microsoft.com/office/drawing/2014/main" id="{91D0FE9E-CD30-4A50-B3D6-F649E9365DC1}"/>
              </a:ext>
            </a:extLst>
          </p:cNvPr>
          <p:cNvPicPr>
            <a:picLocks noChangeAspect="1"/>
          </p:cNvPicPr>
          <p:nvPr/>
        </p:nvPicPr>
        <p:blipFill rotWithShape="1">
          <a:blip r:embed="rId2">
            <a:extLst>
              <a:ext uri="{28A0092B-C50C-407E-A947-70E740481C1C}">
                <a14:useLocalDpi xmlns:a14="http://schemas.microsoft.com/office/drawing/2010/main" val="0"/>
              </a:ext>
            </a:extLst>
          </a:blip>
          <a:srcRect t="27548" b="4783"/>
          <a:stretch/>
        </p:blipFill>
        <p:spPr>
          <a:xfrm>
            <a:off x="185664" y="1853753"/>
            <a:ext cx="9335408" cy="3872465"/>
          </a:xfrm>
          <a:prstGeom prst="rect">
            <a:avLst/>
          </a:prstGeom>
        </p:spPr>
      </p:pic>
      <p:pic>
        <p:nvPicPr>
          <p:cNvPr id="10" name="Picture 9">
            <a:extLst>
              <a:ext uri="{FF2B5EF4-FFF2-40B4-BE49-F238E27FC236}">
                <a16:creationId xmlns:a16="http://schemas.microsoft.com/office/drawing/2014/main" id="{E465ECF2-13C3-45D3-9289-E58F88FAAEFE}"/>
              </a:ext>
            </a:extLst>
          </p:cNvPr>
          <p:cNvPicPr>
            <a:picLocks noChangeAspect="1"/>
          </p:cNvPicPr>
          <p:nvPr/>
        </p:nvPicPr>
        <p:blipFill rotWithShape="1">
          <a:blip r:embed="rId3"/>
          <a:srcRect t="3778"/>
          <a:stretch/>
        </p:blipFill>
        <p:spPr>
          <a:xfrm>
            <a:off x="724372" y="4645643"/>
            <a:ext cx="8929731" cy="1281681"/>
          </a:xfrm>
          <a:prstGeom prst="rect">
            <a:avLst/>
          </a:prstGeom>
        </p:spPr>
      </p:pic>
      <p:sp>
        <p:nvSpPr>
          <p:cNvPr id="8" name="Title 1">
            <a:extLst>
              <a:ext uri="{FF2B5EF4-FFF2-40B4-BE49-F238E27FC236}">
                <a16:creationId xmlns:a16="http://schemas.microsoft.com/office/drawing/2014/main" id="{BD701122-A317-4DD2-A266-29166CB7360B}"/>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9" name="Rectangle: Rounded Corners 8">
            <a:extLst>
              <a:ext uri="{FF2B5EF4-FFF2-40B4-BE49-F238E27FC236}">
                <a16:creationId xmlns:a16="http://schemas.microsoft.com/office/drawing/2014/main" id="{6E4D0DED-217B-4A27-8F19-A02FC92F5895}"/>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Large number using mobile phone or over 12 hours a day.  Over 50% streaming media for almost 8 hours a day.  </a:t>
            </a:r>
          </a:p>
        </p:txBody>
      </p:sp>
      <p:cxnSp>
        <p:nvCxnSpPr>
          <p:cNvPr id="5" name="Straight Arrow Connector 4">
            <a:extLst>
              <a:ext uri="{FF2B5EF4-FFF2-40B4-BE49-F238E27FC236}">
                <a16:creationId xmlns:a16="http://schemas.microsoft.com/office/drawing/2014/main" id="{6DBEB2CC-7989-4D3C-8EA8-D4436828D68F}"/>
              </a:ext>
            </a:extLst>
          </p:cNvPr>
          <p:cNvCxnSpPr/>
          <p:nvPr/>
        </p:nvCxnSpPr>
        <p:spPr>
          <a:xfrm flipV="1">
            <a:off x="3601039" y="2284430"/>
            <a:ext cx="0" cy="179109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2E21E151-40C8-4846-B36F-C2BEA261E356}"/>
              </a:ext>
            </a:extLst>
          </p:cNvPr>
          <p:cNvCxnSpPr/>
          <p:nvPr/>
        </p:nvCxnSpPr>
        <p:spPr>
          <a:xfrm flipV="1">
            <a:off x="8240598" y="2284430"/>
            <a:ext cx="0" cy="179109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9A5FE76B-D217-4A57-896B-91878A7177B7}"/>
              </a:ext>
            </a:extLst>
          </p:cNvPr>
          <p:cNvCxnSpPr>
            <a:cxnSpLocks/>
          </p:cNvCxnSpPr>
          <p:nvPr/>
        </p:nvCxnSpPr>
        <p:spPr>
          <a:xfrm flipV="1">
            <a:off x="9032448" y="3291527"/>
            <a:ext cx="0" cy="10636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0277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CC3E7F-1178-44C6-8365-CAFA443E8483}"/>
              </a:ext>
            </a:extLst>
          </p:cNvPr>
          <p:cNvSpPr>
            <a:spLocks noGrp="1"/>
          </p:cNvSpPr>
          <p:nvPr>
            <p:ph type="sldNum" sz="quarter" idx="12"/>
          </p:nvPr>
        </p:nvSpPr>
        <p:spPr/>
        <p:txBody>
          <a:bodyPr/>
          <a:lstStyle/>
          <a:p>
            <a:fld id="{201A55B1-A142-4705-B2D4-CE7F8029E9EB}" type="slidenum">
              <a:rPr lang="en-US" smtClean="0"/>
              <a:t>72</a:t>
            </a:fld>
            <a:endParaRPr lang="en-US"/>
          </a:p>
        </p:txBody>
      </p:sp>
      <p:sp>
        <p:nvSpPr>
          <p:cNvPr id="4" name="Title 1">
            <a:extLst>
              <a:ext uri="{FF2B5EF4-FFF2-40B4-BE49-F238E27FC236}">
                <a16:creationId xmlns:a16="http://schemas.microsoft.com/office/drawing/2014/main" id="{222C3E22-88C0-41F1-BB63-909346FEFAB9}"/>
              </a:ext>
            </a:extLst>
          </p:cNvPr>
          <p:cNvSpPr txBox="1">
            <a:spLocks/>
          </p:cNvSpPr>
          <p:nvPr/>
        </p:nvSpPr>
        <p:spPr>
          <a:xfrm>
            <a:off x="507459" y="71522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Are They Using Their Smartphones? </a:t>
            </a:r>
          </a:p>
        </p:txBody>
      </p:sp>
      <p:pic>
        <p:nvPicPr>
          <p:cNvPr id="6" name="Picture 5" descr="A screenshot of a computer screen&#10;&#10;Description generated with very high confidence">
            <a:extLst>
              <a:ext uri="{FF2B5EF4-FFF2-40B4-BE49-F238E27FC236}">
                <a16:creationId xmlns:a16="http://schemas.microsoft.com/office/drawing/2014/main" id="{2663F034-6339-4B65-A510-1983A6A9E9F7}"/>
              </a:ext>
            </a:extLst>
          </p:cNvPr>
          <p:cNvPicPr>
            <a:picLocks noChangeAspect="1"/>
          </p:cNvPicPr>
          <p:nvPr/>
        </p:nvPicPr>
        <p:blipFill rotWithShape="1">
          <a:blip r:embed="rId2">
            <a:extLst>
              <a:ext uri="{28A0092B-C50C-407E-A947-70E740481C1C}">
                <a14:useLocalDpi xmlns:a14="http://schemas.microsoft.com/office/drawing/2010/main" val="0"/>
              </a:ext>
            </a:extLst>
          </a:blip>
          <a:srcRect t="28876" b="4611"/>
          <a:stretch/>
        </p:blipFill>
        <p:spPr>
          <a:xfrm>
            <a:off x="125197" y="1674411"/>
            <a:ext cx="9525000" cy="3972245"/>
          </a:xfrm>
          <a:prstGeom prst="rect">
            <a:avLst/>
          </a:prstGeom>
        </p:spPr>
      </p:pic>
      <p:cxnSp>
        <p:nvCxnSpPr>
          <p:cNvPr id="8" name="Straight Arrow Connector 7">
            <a:extLst>
              <a:ext uri="{FF2B5EF4-FFF2-40B4-BE49-F238E27FC236}">
                <a16:creationId xmlns:a16="http://schemas.microsoft.com/office/drawing/2014/main" id="{ED889FB6-6685-43C7-B4C8-617C4B46F612}"/>
              </a:ext>
            </a:extLst>
          </p:cNvPr>
          <p:cNvCxnSpPr/>
          <p:nvPr/>
        </p:nvCxnSpPr>
        <p:spPr>
          <a:xfrm flipV="1">
            <a:off x="6481219" y="2543282"/>
            <a:ext cx="0" cy="1828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4A12F606-BC8A-4903-B9E1-8B7D61206FE0}"/>
              </a:ext>
            </a:extLst>
          </p:cNvPr>
          <p:cNvCxnSpPr/>
          <p:nvPr/>
        </p:nvCxnSpPr>
        <p:spPr>
          <a:xfrm flipV="1">
            <a:off x="8579469" y="2356701"/>
            <a:ext cx="0" cy="1828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C3CE03F4-C72A-4351-9C31-72FB1DA437C4}"/>
              </a:ext>
            </a:extLst>
          </p:cNvPr>
          <p:cNvCxnSpPr>
            <a:cxnSpLocks/>
          </p:cNvCxnSpPr>
          <p:nvPr/>
        </p:nvCxnSpPr>
        <p:spPr>
          <a:xfrm flipV="1">
            <a:off x="9216563" y="2916444"/>
            <a:ext cx="0" cy="14556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itle 1">
            <a:extLst>
              <a:ext uri="{FF2B5EF4-FFF2-40B4-BE49-F238E27FC236}">
                <a16:creationId xmlns:a16="http://schemas.microsoft.com/office/drawing/2014/main" id="{B99FE681-37D6-4866-8D7F-9BB1CD189B94}"/>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13" name="Rectangle: Rounded Corners 12">
            <a:extLst>
              <a:ext uri="{FF2B5EF4-FFF2-40B4-BE49-F238E27FC236}">
                <a16:creationId xmlns:a16="http://schemas.microsoft.com/office/drawing/2014/main" id="{5A19E6D8-BDF0-4306-A8EB-8CF8858B14C5}"/>
              </a:ext>
            </a:extLst>
          </p:cNvPr>
          <p:cNvSpPr/>
          <p:nvPr/>
        </p:nvSpPr>
        <p:spPr>
          <a:xfrm>
            <a:off x="9679021" y="147313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Using their phones to watch streamed media and social media. </a:t>
            </a:r>
          </a:p>
        </p:txBody>
      </p:sp>
    </p:spTree>
    <p:extLst>
      <p:ext uri="{BB962C8B-B14F-4D97-AF65-F5344CB8AC3E}">
        <p14:creationId xmlns:p14="http://schemas.microsoft.com/office/powerpoint/2010/main" val="2797173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5279A2-3ECE-46F3-B3C8-5B288C155A75}"/>
              </a:ext>
            </a:extLst>
          </p:cNvPr>
          <p:cNvSpPr>
            <a:spLocks noGrp="1"/>
          </p:cNvSpPr>
          <p:nvPr>
            <p:ph type="sldNum" sz="quarter" idx="12"/>
          </p:nvPr>
        </p:nvSpPr>
        <p:spPr/>
        <p:txBody>
          <a:bodyPr/>
          <a:lstStyle/>
          <a:p>
            <a:fld id="{201A55B1-A142-4705-B2D4-CE7F8029E9EB}" type="slidenum">
              <a:rPr lang="en-US" smtClean="0"/>
              <a:t>73</a:t>
            </a:fld>
            <a:endParaRPr lang="en-US"/>
          </a:p>
        </p:txBody>
      </p:sp>
      <p:sp>
        <p:nvSpPr>
          <p:cNvPr id="4" name="Title 1">
            <a:extLst>
              <a:ext uri="{FF2B5EF4-FFF2-40B4-BE49-F238E27FC236}">
                <a16:creationId xmlns:a16="http://schemas.microsoft.com/office/drawing/2014/main" id="{9ADE3CE7-1CC5-4A71-988E-F2A36AC8D115}"/>
              </a:ext>
            </a:extLst>
          </p:cNvPr>
          <p:cNvSpPr txBox="1">
            <a:spLocks/>
          </p:cNvSpPr>
          <p:nvPr/>
        </p:nvSpPr>
        <p:spPr>
          <a:xfrm>
            <a:off x="507459" y="6733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Activity While Watching TV </a:t>
            </a:r>
          </a:p>
        </p:txBody>
      </p:sp>
      <p:pic>
        <p:nvPicPr>
          <p:cNvPr id="6" name="Picture 5" descr="A screenshot of a computer screen&#10;&#10;Description generated with very high confidence">
            <a:extLst>
              <a:ext uri="{FF2B5EF4-FFF2-40B4-BE49-F238E27FC236}">
                <a16:creationId xmlns:a16="http://schemas.microsoft.com/office/drawing/2014/main" id="{2EB7350B-7D1D-460F-AEBD-7F1D04C0453E}"/>
              </a:ext>
            </a:extLst>
          </p:cNvPr>
          <p:cNvPicPr>
            <a:picLocks noChangeAspect="1"/>
          </p:cNvPicPr>
          <p:nvPr/>
        </p:nvPicPr>
        <p:blipFill rotWithShape="1">
          <a:blip r:embed="rId2">
            <a:extLst>
              <a:ext uri="{28A0092B-C50C-407E-A947-70E740481C1C}">
                <a14:useLocalDpi xmlns:a14="http://schemas.microsoft.com/office/drawing/2010/main" val="0"/>
              </a:ext>
            </a:extLst>
          </a:blip>
          <a:srcRect t="25301" b="6256"/>
          <a:stretch/>
        </p:blipFill>
        <p:spPr>
          <a:xfrm>
            <a:off x="-227832" y="1579165"/>
            <a:ext cx="10413752" cy="4369148"/>
          </a:xfrm>
          <a:prstGeom prst="rect">
            <a:avLst/>
          </a:prstGeom>
        </p:spPr>
      </p:pic>
      <p:cxnSp>
        <p:nvCxnSpPr>
          <p:cNvPr id="8" name="Straight Arrow Connector 7">
            <a:extLst>
              <a:ext uri="{FF2B5EF4-FFF2-40B4-BE49-F238E27FC236}">
                <a16:creationId xmlns:a16="http://schemas.microsoft.com/office/drawing/2014/main" id="{D7DC04E2-09DE-4914-A493-E561FDEC8F90}"/>
              </a:ext>
            </a:extLst>
          </p:cNvPr>
          <p:cNvCxnSpPr/>
          <p:nvPr/>
        </p:nvCxnSpPr>
        <p:spPr>
          <a:xfrm>
            <a:off x="3293534" y="4920443"/>
            <a:ext cx="531706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AC41CC15-3B51-4716-A604-83236E7A9A1D}"/>
              </a:ext>
            </a:extLst>
          </p:cNvPr>
          <p:cNvCxnSpPr/>
          <p:nvPr/>
        </p:nvCxnSpPr>
        <p:spPr>
          <a:xfrm>
            <a:off x="3511166" y="4582648"/>
            <a:ext cx="531706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itle 1">
            <a:extLst>
              <a:ext uri="{FF2B5EF4-FFF2-40B4-BE49-F238E27FC236}">
                <a16:creationId xmlns:a16="http://schemas.microsoft.com/office/drawing/2014/main" id="{A579E076-EF18-4444-AFE0-1D16E5E061D2}"/>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11" name="Rectangle: Rounded Corners 10">
            <a:extLst>
              <a:ext uri="{FF2B5EF4-FFF2-40B4-BE49-F238E27FC236}">
                <a16:creationId xmlns:a16="http://schemas.microsoft.com/office/drawing/2014/main" id="{8FC132A2-FAA3-4203-A48D-F8C2DB94EB12}"/>
              </a:ext>
            </a:extLst>
          </p:cNvPr>
          <p:cNvSpPr/>
          <p:nvPr/>
        </p:nvSpPr>
        <p:spPr>
          <a:xfrm>
            <a:off x="9742737" y="1043365"/>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Multitaskers. Almost 20% are either texting, on their computer, or on their phone while watch TV.   </a:t>
            </a:r>
          </a:p>
        </p:txBody>
      </p:sp>
      <p:cxnSp>
        <p:nvCxnSpPr>
          <p:cNvPr id="12" name="Straight Arrow Connector 11">
            <a:extLst>
              <a:ext uri="{FF2B5EF4-FFF2-40B4-BE49-F238E27FC236}">
                <a16:creationId xmlns:a16="http://schemas.microsoft.com/office/drawing/2014/main" id="{6AE92A69-1AF4-4EEC-961A-50F9CE2F8764}"/>
              </a:ext>
            </a:extLst>
          </p:cNvPr>
          <p:cNvCxnSpPr>
            <a:cxnSpLocks/>
          </p:cNvCxnSpPr>
          <p:nvPr/>
        </p:nvCxnSpPr>
        <p:spPr>
          <a:xfrm>
            <a:off x="3955797" y="4188294"/>
            <a:ext cx="423609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26840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B55AEF-92B4-4C9D-B6E3-8215A48CFAE4}"/>
              </a:ext>
            </a:extLst>
          </p:cNvPr>
          <p:cNvSpPr>
            <a:spLocks noGrp="1"/>
          </p:cNvSpPr>
          <p:nvPr>
            <p:ph type="sldNum" sz="quarter" idx="12"/>
          </p:nvPr>
        </p:nvSpPr>
        <p:spPr>
          <a:xfrm>
            <a:off x="8610600" y="6375244"/>
            <a:ext cx="2743200" cy="365125"/>
          </a:xfrm>
        </p:spPr>
        <p:txBody>
          <a:bodyPr/>
          <a:lstStyle/>
          <a:p>
            <a:fld id="{201A55B1-A142-4705-B2D4-CE7F8029E9EB}" type="slidenum">
              <a:rPr lang="en-US" smtClean="0"/>
              <a:t>74</a:t>
            </a:fld>
            <a:endParaRPr lang="en-US"/>
          </a:p>
        </p:txBody>
      </p:sp>
      <p:pic>
        <p:nvPicPr>
          <p:cNvPr id="4" name="Picture 3">
            <a:extLst>
              <a:ext uri="{FF2B5EF4-FFF2-40B4-BE49-F238E27FC236}">
                <a16:creationId xmlns:a16="http://schemas.microsoft.com/office/drawing/2014/main" id="{AD8C479F-A27A-4EB0-AF30-9D14B96E02D2}"/>
              </a:ext>
            </a:extLst>
          </p:cNvPr>
          <p:cNvPicPr>
            <a:picLocks noChangeAspect="1"/>
          </p:cNvPicPr>
          <p:nvPr/>
        </p:nvPicPr>
        <p:blipFill>
          <a:blip r:embed="rId2"/>
          <a:stretch>
            <a:fillRect/>
          </a:stretch>
        </p:blipFill>
        <p:spPr>
          <a:xfrm>
            <a:off x="-99511" y="644429"/>
            <a:ext cx="9382125" cy="5610225"/>
          </a:xfrm>
          <a:prstGeom prst="rect">
            <a:avLst/>
          </a:prstGeom>
        </p:spPr>
      </p:pic>
      <p:sp>
        <p:nvSpPr>
          <p:cNvPr id="6" name="Title 1">
            <a:extLst>
              <a:ext uri="{FF2B5EF4-FFF2-40B4-BE49-F238E27FC236}">
                <a16:creationId xmlns:a16="http://schemas.microsoft.com/office/drawing/2014/main" id="{9E7060F6-C8DB-4DDE-A3DB-0ADD0A98591B}"/>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Too Busy: Adults 40-49</a:t>
            </a:r>
          </a:p>
        </p:txBody>
      </p:sp>
      <p:sp>
        <p:nvSpPr>
          <p:cNvPr id="7" name="Rectangle: Rounded Corners 6">
            <a:extLst>
              <a:ext uri="{FF2B5EF4-FFF2-40B4-BE49-F238E27FC236}">
                <a16:creationId xmlns:a16="http://schemas.microsoft.com/office/drawing/2014/main" id="{AA036609-93B6-49C2-9AA8-E250B6F9C11A}"/>
              </a:ext>
            </a:extLst>
          </p:cNvPr>
          <p:cNvSpPr/>
          <p:nvPr/>
        </p:nvSpPr>
        <p:spPr>
          <a:xfrm>
            <a:off x="9525920" y="1213047"/>
            <a:ext cx="2217907" cy="3877078"/>
          </a:xfrm>
          <a:prstGeom prst="roundRect">
            <a:avLst/>
          </a:prstGeom>
          <a:ln w="28575">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Not too much energy to put into external activity.  Very busy with life!</a:t>
            </a:r>
          </a:p>
        </p:txBody>
      </p:sp>
    </p:spTree>
    <p:extLst>
      <p:ext uri="{BB962C8B-B14F-4D97-AF65-F5344CB8AC3E}">
        <p14:creationId xmlns:p14="http://schemas.microsoft.com/office/powerpoint/2010/main" val="2058702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DF90-A271-4B77-B057-08B150036D0D}"/>
              </a:ext>
            </a:extLst>
          </p:cNvPr>
          <p:cNvSpPr>
            <a:spLocks noGrp="1"/>
          </p:cNvSpPr>
          <p:nvPr>
            <p:ph type="ctrTitle"/>
          </p:nvPr>
        </p:nvSpPr>
        <p:spPr>
          <a:xfrm>
            <a:off x="1524000" y="1075229"/>
            <a:ext cx="8892619" cy="3694734"/>
          </a:xfrm>
        </p:spPr>
        <p:txBody>
          <a:bodyPr>
            <a:normAutofit/>
          </a:bodyPr>
          <a:lstStyle/>
          <a:p>
            <a:r>
              <a:rPr lang="en-US" b="1" dirty="0">
                <a:solidFill>
                  <a:schemeClr val="accent2"/>
                </a:solidFill>
              </a:rPr>
              <a:t>Similarities</a:t>
            </a:r>
            <a:br>
              <a:rPr lang="en-US" b="1" dirty="0">
                <a:solidFill>
                  <a:schemeClr val="accent2"/>
                </a:solidFill>
              </a:rPr>
            </a:br>
            <a:r>
              <a:rPr lang="en-US" b="1" dirty="0">
                <a:solidFill>
                  <a:schemeClr val="accent2"/>
                </a:solidFill>
              </a:rPr>
              <a:t>Between</a:t>
            </a:r>
            <a:br>
              <a:rPr lang="en-US" b="1" dirty="0">
                <a:solidFill>
                  <a:schemeClr val="accent2"/>
                </a:solidFill>
              </a:rPr>
            </a:br>
            <a:r>
              <a:rPr lang="en-US" b="1" dirty="0">
                <a:solidFill>
                  <a:schemeClr val="accent2"/>
                </a:solidFill>
              </a:rPr>
              <a:t>Audiences</a:t>
            </a:r>
          </a:p>
        </p:txBody>
      </p:sp>
      <p:sp>
        <p:nvSpPr>
          <p:cNvPr id="4" name="Slide Number Placeholder 3">
            <a:extLst>
              <a:ext uri="{FF2B5EF4-FFF2-40B4-BE49-F238E27FC236}">
                <a16:creationId xmlns:a16="http://schemas.microsoft.com/office/drawing/2014/main" id="{4672EBE7-33A3-4CE1-A1CF-7EE20F5EB37E}"/>
              </a:ext>
            </a:extLst>
          </p:cNvPr>
          <p:cNvSpPr>
            <a:spLocks noGrp="1"/>
          </p:cNvSpPr>
          <p:nvPr>
            <p:ph type="sldNum" sz="quarter" idx="12"/>
          </p:nvPr>
        </p:nvSpPr>
        <p:spPr/>
        <p:txBody>
          <a:bodyPr/>
          <a:lstStyle/>
          <a:p>
            <a:fld id="{201A55B1-A142-4705-B2D4-CE7F8029E9EB}" type="slidenum">
              <a:rPr lang="en-US" smtClean="0"/>
              <a:t>75</a:t>
            </a:fld>
            <a:endParaRPr lang="en-US"/>
          </a:p>
        </p:txBody>
      </p:sp>
    </p:spTree>
    <p:extLst>
      <p:ext uri="{BB962C8B-B14F-4D97-AF65-F5344CB8AC3E}">
        <p14:creationId xmlns:p14="http://schemas.microsoft.com/office/powerpoint/2010/main" val="15613882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5747-99EE-4C90-9757-BA2F6953FB4D}"/>
              </a:ext>
            </a:extLst>
          </p:cNvPr>
          <p:cNvSpPr>
            <a:spLocks noGrp="1"/>
          </p:cNvSpPr>
          <p:nvPr>
            <p:ph type="title"/>
          </p:nvPr>
        </p:nvSpPr>
        <p:spPr>
          <a:xfrm>
            <a:off x="93571" y="115867"/>
            <a:ext cx="10515600" cy="1325563"/>
          </a:xfrm>
        </p:spPr>
        <p:txBody>
          <a:bodyPr>
            <a:normAutofit/>
          </a:bodyPr>
          <a:lstStyle/>
          <a:p>
            <a:r>
              <a:rPr lang="en-US" b="1" dirty="0">
                <a:solidFill>
                  <a:schemeClr val="accent2"/>
                </a:solidFill>
              </a:rPr>
              <a:t>Similarities Between Audiences</a:t>
            </a:r>
            <a:endParaRPr lang="en-US" dirty="0"/>
          </a:p>
        </p:txBody>
      </p:sp>
      <p:sp>
        <p:nvSpPr>
          <p:cNvPr id="3" name="Slide Number Placeholder 2">
            <a:extLst>
              <a:ext uri="{FF2B5EF4-FFF2-40B4-BE49-F238E27FC236}">
                <a16:creationId xmlns:a16="http://schemas.microsoft.com/office/drawing/2014/main" id="{F3068BA2-0375-4FD8-85F0-02609F3A52E0}"/>
              </a:ext>
            </a:extLst>
          </p:cNvPr>
          <p:cNvSpPr>
            <a:spLocks noGrp="1"/>
          </p:cNvSpPr>
          <p:nvPr>
            <p:ph type="sldNum" sz="quarter" idx="12"/>
          </p:nvPr>
        </p:nvSpPr>
        <p:spPr/>
        <p:txBody>
          <a:bodyPr/>
          <a:lstStyle/>
          <a:p>
            <a:fld id="{201A55B1-A142-4705-B2D4-CE7F8029E9EB}" type="slidenum">
              <a:rPr lang="en-US" smtClean="0"/>
              <a:t>76</a:t>
            </a:fld>
            <a:endParaRPr lang="en-US"/>
          </a:p>
        </p:txBody>
      </p:sp>
      <p:sp>
        <p:nvSpPr>
          <p:cNvPr id="4" name="TextBox 3">
            <a:extLst>
              <a:ext uri="{FF2B5EF4-FFF2-40B4-BE49-F238E27FC236}">
                <a16:creationId xmlns:a16="http://schemas.microsoft.com/office/drawing/2014/main" id="{52672AD9-8BE6-4F63-9944-69FF28082D95}"/>
              </a:ext>
            </a:extLst>
          </p:cNvPr>
          <p:cNvSpPr txBox="1"/>
          <p:nvPr/>
        </p:nvSpPr>
        <p:spPr>
          <a:xfrm>
            <a:off x="1088099" y="2127236"/>
            <a:ext cx="8955464"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All visit social media websites 3X a day more than any other category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48% or more visited Facebook in the last 7 Days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35% of more visited YouTube in the last 7 days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80% or more have consumed social media on their mobile device in the last 7 days </a:t>
            </a:r>
          </a:p>
        </p:txBody>
      </p:sp>
      <p:sp>
        <p:nvSpPr>
          <p:cNvPr id="6" name="Title 1">
            <a:extLst>
              <a:ext uri="{FF2B5EF4-FFF2-40B4-BE49-F238E27FC236}">
                <a16:creationId xmlns:a16="http://schemas.microsoft.com/office/drawing/2014/main" id="{438242A8-9336-4928-8838-E81D59EABB5B}"/>
              </a:ext>
            </a:extLst>
          </p:cNvPr>
          <p:cNvSpPr txBox="1">
            <a:spLocks/>
          </p:cNvSpPr>
          <p:nvPr/>
        </p:nvSpPr>
        <p:spPr>
          <a:xfrm>
            <a:off x="187839" y="63521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Social Media</a:t>
            </a:r>
          </a:p>
        </p:txBody>
      </p:sp>
    </p:spTree>
    <p:extLst>
      <p:ext uri="{BB962C8B-B14F-4D97-AF65-F5344CB8AC3E}">
        <p14:creationId xmlns:p14="http://schemas.microsoft.com/office/powerpoint/2010/main" val="2529440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5747-99EE-4C90-9757-BA2F6953FB4D}"/>
              </a:ext>
            </a:extLst>
          </p:cNvPr>
          <p:cNvSpPr>
            <a:spLocks noGrp="1"/>
          </p:cNvSpPr>
          <p:nvPr>
            <p:ph type="title"/>
          </p:nvPr>
        </p:nvSpPr>
        <p:spPr>
          <a:xfrm>
            <a:off x="172081" y="646493"/>
            <a:ext cx="10515600" cy="1325563"/>
          </a:xfrm>
        </p:spPr>
        <p:txBody>
          <a:bodyPr>
            <a:normAutofit/>
          </a:bodyPr>
          <a:lstStyle/>
          <a:p>
            <a:r>
              <a:rPr lang="en-US" sz="2800" dirty="0"/>
              <a:t>Technology Segmentation</a:t>
            </a:r>
          </a:p>
        </p:txBody>
      </p:sp>
      <p:sp>
        <p:nvSpPr>
          <p:cNvPr id="3" name="Slide Number Placeholder 2">
            <a:extLst>
              <a:ext uri="{FF2B5EF4-FFF2-40B4-BE49-F238E27FC236}">
                <a16:creationId xmlns:a16="http://schemas.microsoft.com/office/drawing/2014/main" id="{F3068BA2-0375-4FD8-85F0-02609F3A52E0}"/>
              </a:ext>
            </a:extLst>
          </p:cNvPr>
          <p:cNvSpPr>
            <a:spLocks noGrp="1"/>
          </p:cNvSpPr>
          <p:nvPr>
            <p:ph type="sldNum" sz="quarter" idx="12"/>
          </p:nvPr>
        </p:nvSpPr>
        <p:spPr/>
        <p:txBody>
          <a:bodyPr/>
          <a:lstStyle/>
          <a:p>
            <a:fld id="{201A55B1-A142-4705-B2D4-CE7F8029E9EB}" type="slidenum">
              <a:rPr lang="en-US" smtClean="0"/>
              <a:t>77</a:t>
            </a:fld>
            <a:endParaRPr lang="en-US"/>
          </a:p>
        </p:txBody>
      </p:sp>
      <p:sp>
        <p:nvSpPr>
          <p:cNvPr id="4" name="TextBox 3">
            <a:extLst>
              <a:ext uri="{FF2B5EF4-FFF2-40B4-BE49-F238E27FC236}">
                <a16:creationId xmlns:a16="http://schemas.microsoft.com/office/drawing/2014/main" id="{52672AD9-8BE6-4F63-9944-69FF28082D95}"/>
              </a:ext>
            </a:extLst>
          </p:cNvPr>
          <p:cNvSpPr txBox="1"/>
          <p:nvPr/>
        </p:nvSpPr>
        <p:spPr>
          <a:xfrm>
            <a:off x="603314" y="2132877"/>
            <a:ext cx="8955464" cy="2585323"/>
          </a:xfrm>
          <a:prstGeom prst="rect">
            <a:avLst/>
          </a:prstGeom>
          <a:noFill/>
        </p:spPr>
        <p:txBody>
          <a:bodyPr wrap="square" rtlCol="0">
            <a:spAutoFit/>
          </a:bodyPr>
          <a:lstStyle/>
          <a:p>
            <a:r>
              <a:rPr lang="en-US" b="1" dirty="0"/>
              <a:t>21-39: </a:t>
            </a:r>
          </a:p>
          <a:p>
            <a:r>
              <a:rPr lang="en-US" dirty="0"/>
              <a:t>Majority are Wizards: Can’t live without or imagine life without new electronic gadgets; want more from technology and their desire helps to move the industry forward; hunger for new technology fuels a future for potential new features, benefits and devices. </a:t>
            </a:r>
          </a:p>
          <a:p>
            <a:pPr marL="285750" indent="-285750">
              <a:buFont typeface="Arial" panose="020B0604020202020204" pitchFamily="34" charset="0"/>
              <a:buChar char="•"/>
            </a:pPr>
            <a:endParaRPr lang="en-US" dirty="0"/>
          </a:p>
          <a:p>
            <a:r>
              <a:rPr lang="en-US" b="1" dirty="0"/>
              <a:t>40-64: </a:t>
            </a:r>
          </a:p>
          <a:p>
            <a:r>
              <a:rPr lang="en-US" dirty="0"/>
              <a:t>Majority are Apprentices: Willing to learn and incorporate new technology into their lives; sensitive to price and often make their purchase decisions based on this rather than desire alone. </a:t>
            </a:r>
          </a:p>
        </p:txBody>
      </p:sp>
      <p:sp>
        <p:nvSpPr>
          <p:cNvPr id="6" name="Title 1">
            <a:extLst>
              <a:ext uri="{FF2B5EF4-FFF2-40B4-BE49-F238E27FC236}">
                <a16:creationId xmlns:a16="http://schemas.microsoft.com/office/drawing/2014/main" id="{ADE1C40F-BD20-45CE-BA82-1BCCC50D8177}"/>
              </a:ext>
            </a:extLst>
          </p:cNvPr>
          <p:cNvSpPr txBox="1">
            <a:spLocks/>
          </p:cNvSpPr>
          <p:nvPr/>
        </p:nvSpPr>
        <p:spPr>
          <a:xfrm>
            <a:off x="93571" y="1158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2"/>
                </a:solidFill>
              </a:rPr>
              <a:t>Similarities Between Audiences</a:t>
            </a:r>
            <a:endParaRPr lang="en-US" dirty="0"/>
          </a:p>
        </p:txBody>
      </p:sp>
    </p:spTree>
    <p:extLst>
      <p:ext uri="{BB962C8B-B14F-4D97-AF65-F5344CB8AC3E}">
        <p14:creationId xmlns:p14="http://schemas.microsoft.com/office/powerpoint/2010/main" val="2049992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5747-99EE-4C90-9757-BA2F6953FB4D}"/>
              </a:ext>
            </a:extLst>
          </p:cNvPr>
          <p:cNvSpPr>
            <a:spLocks noGrp="1"/>
          </p:cNvSpPr>
          <p:nvPr>
            <p:ph type="title"/>
          </p:nvPr>
        </p:nvSpPr>
        <p:spPr>
          <a:xfrm>
            <a:off x="93571" y="622881"/>
            <a:ext cx="10515600" cy="1325563"/>
          </a:xfrm>
        </p:spPr>
        <p:txBody>
          <a:bodyPr>
            <a:normAutofit/>
          </a:bodyPr>
          <a:lstStyle/>
          <a:p>
            <a:r>
              <a:rPr lang="en-US" sz="2800" dirty="0"/>
              <a:t>Shopping and Brands</a:t>
            </a:r>
          </a:p>
        </p:txBody>
      </p:sp>
      <p:sp>
        <p:nvSpPr>
          <p:cNvPr id="3" name="Slide Number Placeholder 2">
            <a:extLst>
              <a:ext uri="{FF2B5EF4-FFF2-40B4-BE49-F238E27FC236}">
                <a16:creationId xmlns:a16="http://schemas.microsoft.com/office/drawing/2014/main" id="{F3068BA2-0375-4FD8-85F0-02609F3A52E0}"/>
              </a:ext>
            </a:extLst>
          </p:cNvPr>
          <p:cNvSpPr>
            <a:spLocks noGrp="1"/>
          </p:cNvSpPr>
          <p:nvPr>
            <p:ph type="sldNum" sz="quarter" idx="12"/>
          </p:nvPr>
        </p:nvSpPr>
        <p:spPr/>
        <p:txBody>
          <a:bodyPr/>
          <a:lstStyle/>
          <a:p>
            <a:fld id="{201A55B1-A142-4705-B2D4-CE7F8029E9EB}" type="slidenum">
              <a:rPr lang="en-US" smtClean="0"/>
              <a:t>78</a:t>
            </a:fld>
            <a:endParaRPr lang="en-US"/>
          </a:p>
        </p:txBody>
      </p:sp>
      <p:sp>
        <p:nvSpPr>
          <p:cNvPr id="4" name="TextBox 3">
            <a:extLst>
              <a:ext uri="{FF2B5EF4-FFF2-40B4-BE49-F238E27FC236}">
                <a16:creationId xmlns:a16="http://schemas.microsoft.com/office/drawing/2014/main" id="{52672AD9-8BE6-4F63-9944-69FF28082D95}"/>
              </a:ext>
            </a:extLst>
          </p:cNvPr>
          <p:cNvSpPr txBox="1"/>
          <p:nvPr/>
        </p:nvSpPr>
        <p:spPr>
          <a:xfrm>
            <a:off x="873638" y="2144564"/>
            <a:ext cx="9891771"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21-49: They all agree that they buy unknown brands to save money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There were no Shopping Attitudes similar amongst 3 or more audiences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largest group for all shoppers in retail segmentation were Virtual Shoppers:  They go for the bargains; internet helps them find discounts so they don’t pay full price.   </a:t>
            </a:r>
          </a:p>
        </p:txBody>
      </p:sp>
      <p:sp>
        <p:nvSpPr>
          <p:cNvPr id="6" name="Title 1">
            <a:extLst>
              <a:ext uri="{FF2B5EF4-FFF2-40B4-BE49-F238E27FC236}">
                <a16:creationId xmlns:a16="http://schemas.microsoft.com/office/drawing/2014/main" id="{61143C3A-0541-498C-B017-B22FE3A0FC57}"/>
              </a:ext>
            </a:extLst>
          </p:cNvPr>
          <p:cNvSpPr txBox="1">
            <a:spLocks/>
          </p:cNvSpPr>
          <p:nvPr/>
        </p:nvSpPr>
        <p:spPr>
          <a:xfrm>
            <a:off x="93571" y="1158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2"/>
                </a:solidFill>
              </a:rPr>
              <a:t>Similarities Between Audiences</a:t>
            </a:r>
            <a:endParaRPr lang="en-US" dirty="0"/>
          </a:p>
        </p:txBody>
      </p:sp>
    </p:spTree>
    <p:extLst>
      <p:ext uri="{BB962C8B-B14F-4D97-AF65-F5344CB8AC3E}">
        <p14:creationId xmlns:p14="http://schemas.microsoft.com/office/powerpoint/2010/main" val="4114608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5747-99EE-4C90-9757-BA2F6953FB4D}"/>
              </a:ext>
            </a:extLst>
          </p:cNvPr>
          <p:cNvSpPr>
            <a:spLocks noGrp="1"/>
          </p:cNvSpPr>
          <p:nvPr>
            <p:ph type="title"/>
          </p:nvPr>
        </p:nvSpPr>
        <p:spPr>
          <a:xfrm>
            <a:off x="93571" y="674773"/>
            <a:ext cx="10515600" cy="1325563"/>
          </a:xfrm>
        </p:spPr>
        <p:txBody>
          <a:bodyPr>
            <a:normAutofit/>
          </a:bodyPr>
          <a:lstStyle/>
          <a:p>
            <a:r>
              <a:rPr lang="en-US" sz="2800" dirty="0"/>
              <a:t>Messaging  - What They Love To Do</a:t>
            </a:r>
          </a:p>
        </p:txBody>
      </p:sp>
      <p:sp>
        <p:nvSpPr>
          <p:cNvPr id="3" name="Slide Number Placeholder 2">
            <a:extLst>
              <a:ext uri="{FF2B5EF4-FFF2-40B4-BE49-F238E27FC236}">
                <a16:creationId xmlns:a16="http://schemas.microsoft.com/office/drawing/2014/main" id="{F3068BA2-0375-4FD8-85F0-02609F3A52E0}"/>
              </a:ext>
            </a:extLst>
          </p:cNvPr>
          <p:cNvSpPr>
            <a:spLocks noGrp="1"/>
          </p:cNvSpPr>
          <p:nvPr>
            <p:ph type="sldNum" sz="quarter" idx="12"/>
          </p:nvPr>
        </p:nvSpPr>
        <p:spPr/>
        <p:txBody>
          <a:bodyPr/>
          <a:lstStyle/>
          <a:p>
            <a:fld id="{201A55B1-A142-4705-B2D4-CE7F8029E9EB}" type="slidenum">
              <a:rPr lang="en-US" smtClean="0"/>
              <a:t>79</a:t>
            </a:fld>
            <a:endParaRPr lang="en-US"/>
          </a:p>
        </p:txBody>
      </p:sp>
      <p:sp>
        <p:nvSpPr>
          <p:cNvPr id="4" name="TextBox 3">
            <a:extLst>
              <a:ext uri="{FF2B5EF4-FFF2-40B4-BE49-F238E27FC236}">
                <a16:creationId xmlns:a16="http://schemas.microsoft.com/office/drawing/2014/main" id="{52672AD9-8BE6-4F63-9944-69FF28082D95}"/>
              </a:ext>
            </a:extLst>
          </p:cNvPr>
          <p:cNvSpPr txBox="1"/>
          <p:nvPr/>
        </p:nvSpPr>
        <p:spPr>
          <a:xfrm>
            <a:off x="873639" y="2243579"/>
            <a:ext cx="8955464" cy="1723549"/>
          </a:xfrm>
          <a:prstGeom prst="rect">
            <a:avLst/>
          </a:prstGeom>
          <a:noFill/>
        </p:spPr>
        <p:txBody>
          <a:bodyPr wrap="square" rtlCol="0">
            <a:spAutoFit/>
          </a:bodyPr>
          <a:lstStyle/>
          <a:p>
            <a:r>
              <a:rPr lang="en-US" sz="2400" b="1" dirty="0"/>
              <a:t>All Audiences: </a:t>
            </a:r>
          </a:p>
          <a:p>
            <a:endParaRPr lang="en-US" dirty="0"/>
          </a:p>
          <a:p>
            <a:pPr marL="342900" indent="-342900">
              <a:buFont typeface="Wingdings" panose="05000000000000000000" pitchFamily="2" charset="2"/>
              <a:buChar char="Ø"/>
            </a:pPr>
            <a:r>
              <a:rPr lang="en-US" sz="2000" dirty="0"/>
              <a:t>Barbecuing </a:t>
            </a:r>
          </a:p>
          <a:p>
            <a:pPr marL="342900" indent="-342900">
              <a:buFont typeface="Wingdings" panose="05000000000000000000" pitchFamily="2" charset="2"/>
              <a:buChar char="Ø"/>
            </a:pPr>
            <a:r>
              <a:rPr lang="en-US" sz="2000" dirty="0"/>
              <a:t>Going to a beach/Lake</a:t>
            </a:r>
          </a:p>
          <a:p>
            <a:pPr marL="342900" indent="-342900">
              <a:buFont typeface="Wingdings" panose="05000000000000000000" pitchFamily="2" charset="2"/>
              <a:buChar char="Ø"/>
            </a:pPr>
            <a:r>
              <a:rPr lang="en-US" sz="2000" dirty="0"/>
              <a:t>Entertaining people in their home</a:t>
            </a:r>
          </a:p>
        </p:txBody>
      </p:sp>
      <p:sp>
        <p:nvSpPr>
          <p:cNvPr id="6" name="Title 1">
            <a:extLst>
              <a:ext uri="{FF2B5EF4-FFF2-40B4-BE49-F238E27FC236}">
                <a16:creationId xmlns:a16="http://schemas.microsoft.com/office/drawing/2014/main" id="{5922FCFC-A002-4028-95A5-795179CA16AA}"/>
              </a:ext>
            </a:extLst>
          </p:cNvPr>
          <p:cNvSpPr txBox="1">
            <a:spLocks/>
          </p:cNvSpPr>
          <p:nvPr/>
        </p:nvSpPr>
        <p:spPr>
          <a:xfrm>
            <a:off x="93571" y="1158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2"/>
                </a:solidFill>
              </a:rPr>
              <a:t>Similarities Between Audiences</a:t>
            </a:r>
            <a:endParaRPr lang="en-US" dirty="0"/>
          </a:p>
        </p:txBody>
      </p:sp>
    </p:spTree>
    <p:extLst>
      <p:ext uri="{BB962C8B-B14F-4D97-AF65-F5344CB8AC3E}">
        <p14:creationId xmlns:p14="http://schemas.microsoft.com/office/powerpoint/2010/main" val="1426910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ACE12-1FE7-4949-8D34-794B87A2AA71}"/>
              </a:ext>
            </a:extLst>
          </p:cNvPr>
          <p:cNvPicPr>
            <a:picLocks noChangeAspect="1"/>
          </p:cNvPicPr>
          <p:nvPr/>
        </p:nvPicPr>
        <p:blipFill rotWithShape="1">
          <a:blip r:embed="rId2">
            <a:extLst>
              <a:ext uri="{28A0092B-C50C-407E-A947-70E740481C1C}">
                <a14:useLocalDpi xmlns:a14="http://schemas.microsoft.com/office/drawing/2010/main" val="0"/>
              </a:ext>
            </a:extLst>
          </a:blip>
          <a:srcRect t="20555" b="4486"/>
          <a:stretch/>
        </p:blipFill>
        <p:spPr>
          <a:xfrm>
            <a:off x="860457" y="1612015"/>
            <a:ext cx="10022790" cy="4612945"/>
          </a:xfrm>
          <a:prstGeom prst="rect">
            <a:avLst/>
          </a:prstGeom>
        </p:spPr>
      </p:pic>
      <p:sp>
        <p:nvSpPr>
          <p:cNvPr id="2" name="Slide Number Placeholder 1">
            <a:extLst>
              <a:ext uri="{FF2B5EF4-FFF2-40B4-BE49-F238E27FC236}">
                <a16:creationId xmlns:a16="http://schemas.microsoft.com/office/drawing/2014/main" id="{3D7E98D9-A624-46C3-A0A4-E1483B87A6D5}"/>
              </a:ext>
            </a:extLst>
          </p:cNvPr>
          <p:cNvSpPr>
            <a:spLocks noGrp="1"/>
          </p:cNvSpPr>
          <p:nvPr>
            <p:ph type="sldNum" sz="quarter" idx="12"/>
          </p:nvPr>
        </p:nvSpPr>
        <p:spPr/>
        <p:txBody>
          <a:bodyPr/>
          <a:lstStyle/>
          <a:p>
            <a:fld id="{201A55B1-A142-4705-B2D4-CE7F8029E9EB}" type="slidenum">
              <a:rPr lang="en-US" smtClean="0"/>
              <a:t>8</a:t>
            </a:fld>
            <a:endParaRPr lang="en-US"/>
          </a:p>
        </p:txBody>
      </p:sp>
      <p:sp>
        <p:nvSpPr>
          <p:cNvPr id="5" name="Title 1">
            <a:extLst>
              <a:ext uri="{FF2B5EF4-FFF2-40B4-BE49-F238E27FC236}">
                <a16:creationId xmlns:a16="http://schemas.microsoft.com/office/drawing/2014/main" id="{996C6C7C-A2F0-4201-B315-C11FDCDC3C3A}"/>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All Spirit Drinkers </a:t>
            </a:r>
            <a:endParaRPr lang="en-US" sz="3600" b="1" dirty="0">
              <a:solidFill>
                <a:schemeClr val="accent2"/>
              </a:solidFill>
              <a:highlight>
                <a:srgbClr val="FFFF00"/>
              </a:highlight>
            </a:endParaRPr>
          </a:p>
        </p:txBody>
      </p:sp>
      <p:sp>
        <p:nvSpPr>
          <p:cNvPr id="6" name="TextBox 5">
            <a:extLst>
              <a:ext uri="{FF2B5EF4-FFF2-40B4-BE49-F238E27FC236}">
                <a16:creationId xmlns:a16="http://schemas.microsoft.com/office/drawing/2014/main" id="{D77F1DB7-82E3-430D-AFDC-FC05863D21F3}"/>
              </a:ext>
            </a:extLst>
          </p:cNvPr>
          <p:cNvSpPr txBox="1"/>
          <p:nvPr/>
        </p:nvSpPr>
        <p:spPr>
          <a:xfrm>
            <a:off x="507459" y="667030"/>
            <a:ext cx="2247154" cy="523220"/>
          </a:xfrm>
          <a:prstGeom prst="rect">
            <a:avLst/>
          </a:prstGeom>
          <a:noFill/>
        </p:spPr>
        <p:txBody>
          <a:bodyPr wrap="none" rtlCol="0">
            <a:spAutoFit/>
          </a:bodyPr>
          <a:lstStyle/>
          <a:p>
            <a:r>
              <a:rPr lang="en-US" sz="2800" dirty="0">
                <a:latin typeface="+mj-lt"/>
              </a:rPr>
              <a:t>Demographics</a:t>
            </a:r>
          </a:p>
        </p:txBody>
      </p:sp>
    </p:spTree>
    <p:extLst>
      <p:ext uri="{BB962C8B-B14F-4D97-AF65-F5344CB8AC3E}">
        <p14:creationId xmlns:p14="http://schemas.microsoft.com/office/powerpoint/2010/main" val="1601996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5747-99EE-4C90-9757-BA2F6953FB4D}"/>
              </a:ext>
            </a:extLst>
          </p:cNvPr>
          <p:cNvSpPr>
            <a:spLocks noGrp="1"/>
          </p:cNvSpPr>
          <p:nvPr>
            <p:ph type="title"/>
          </p:nvPr>
        </p:nvSpPr>
        <p:spPr>
          <a:xfrm>
            <a:off x="93571" y="665346"/>
            <a:ext cx="10515600" cy="1325563"/>
          </a:xfrm>
        </p:spPr>
        <p:txBody>
          <a:bodyPr>
            <a:normAutofit/>
          </a:bodyPr>
          <a:lstStyle/>
          <a:p>
            <a:r>
              <a:rPr lang="en-US" sz="2800" dirty="0"/>
              <a:t>Messaging  - Priorities &amp; Future</a:t>
            </a:r>
          </a:p>
        </p:txBody>
      </p:sp>
      <p:sp>
        <p:nvSpPr>
          <p:cNvPr id="3" name="Slide Number Placeholder 2">
            <a:extLst>
              <a:ext uri="{FF2B5EF4-FFF2-40B4-BE49-F238E27FC236}">
                <a16:creationId xmlns:a16="http://schemas.microsoft.com/office/drawing/2014/main" id="{F3068BA2-0375-4FD8-85F0-02609F3A52E0}"/>
              </a:ext>
            </a:extLst>
          </p:cNvPr>
          <p:cNvSpPr>
            <a:spLocks noGrp="1"/>
          </p:cNvSpPr>
          <p:nvPr>
            <p:ph type="sldNum" sz="quarter" idx="12"/>
          </p:nvPr>
        </p:nvSpPr>
        <p:spPr/>
        <p:txBody>
          <a:bodyPr/>
          <a:lstStyle/>
          <a:p>
            <a:fld id="{201A55B1-A142-4705-B2D4-CE7F8029E9EB}" type="slidenum">
              <a:rPr lang="en-US" smtClean="0"/>
              <a:t>80</a:t>
            </a:fld>
            <a:endParaRPr lang="en-US"/>
          </a:p>
        </p:txBody>
      </p:sp>
      <p:sp>
        <p:nvSpPr>
          <p:cNvPr id="4" name="TextBox 3">
            <a:extLst>
              <a:ext uri="{FF2B5EF4-FFF2-40B4-BE49-F238E27FC236}">
                <a16:creationId xmlns:a16="http://schemas.microsoft.com/office/drawing/2014/main" id="{52672AD9-8BE6-4F63-9944-69FF28082D95}"/>
              </a:ext>
            </a:extLst>
          </p:cNvPr>
          <p:cNvSpPr txBox="1"/>
          <p:nvPr/>
        </p:nvSpPr>
        <p:spPr>
          <a:xfrm>
            <a:off x="952107" y="2267674"/>
            <a:ext cx="9247696" cy="1631216"/>
          </a:xfrm>
          <a:prstGeom prst="rect">
            <a:avLst/>
          </a:prstGeom>
          <a:noFill/>
        </p:spPr>
        <p:txBody>
          <a:bodyPr wrap="square" rtlCol="0">
            <a:spAutoFit/>
          </a:bodyPr>
          <a:lstStyle/>
          <a:p>
            <a:r>
              <a:rPr lang="en-US" sz="2000" b="1" dirty="0"/>
              <a:t>21-39 &amp; 50-64:</a:t>
            </a:r>
          </a:p>
          <a:p>
            <a:endParaRPr lang="en-US" sz="2000" dirty="0"/>
          </a:p>
          <a:p>
            <a:pPr marL="285750" indent="-285750">
              <a:buFont typeface="Wingdings" panose="05000000000000000000" pitchFamily="2" charset="2"/>
              <a:buChar char="Ø"/>
            </a:pPr>
            <a:r>
              <a:rPr lang="en-US" sz="2000" dirty="0"/>
              <a:t>Agree it is important to continue learning new things throughout your life</a:t>
            </a:r>
          </a:p>
          <a:p>
            <a:pPr marL="285750" indent="-285750">
              <a:buFont typeface="Wingdings" panose="05000000000000000000" pitchFamily="2" charset="2"/>
              <a:buChar char="Ø"/>
            </a:pPr>
            <a:r>
              <a:rPr lang="en-US" sz="2000" dirty="0"/>
              <a:t>Agree that they like to learn about things, even if they do not seem relevant at the time</a:t>
            </a:r>
          </a:p>
        </p:txBody>
      </p:sp>
      <p:sp>
        <p:nvSpPr>
          <p:cNvPr id="6" name="Title 1">
            <a:extLst>
              <a:ext uri="{FF2B5EF4-FFF2-40B4-BE49-F238E27FC236}">
                <a16:creationId xmlns:a16="http://schemas.microsoft.com/office/drawing/2014/main" id="{7210A86F-7C4B-418C-BBC3-23879D4D983C}"/>
              </a:ext>
            </a:extLst>
          </p:cNvPr>
          <p:cNvSpPr txBox="1">
            <a:spLocks/>
          </p:cNvSpPr>
          <p:nvPr/>
        </p:nvSpPr>
        <p:spPr>
          <a:xfrm>
            <a:off x="93571" y="1158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2"/>
                </a:solidFill>
              </a:rPr>
              <a:t>Similarities Between Audiences</a:t>
            </a:r>
            <a:endParaRPr lang="en-US" dirty="0"/>
          </a:p>
        </p:txBody>
      </p:sp>
    </p:spTree>
    <p:extLst>
      <p:ext uri="{BB962C8B-B14F-4D97-AF65-F5344CB8AC3E}">
        <p14:creationId xmlns:p14="http://schemas.microsoft.com/office/powerpoint/2010/main" val="12617452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5747-99EE-4C90-9757-BA2F6953FB4D}"/>
              </a:ext>
            </a:extLst>
          </p:cNvPr>
          <p:cNvSpPr>
            <a:spLocks noGrp="1"/>
          </p:cNvSpPr>
          <p:nvPr>
            <p:ph type="title"/>
          </p:nvPr>
        </p:nvSpPr>
        <p:spPr>
          <a:xfrm>
            <a:off x="93571" y="684200"/>
            <a:ext cx="10515600" cy="1325563"/>
          </a:xfrm>
        </p:spPr>
        <p:txBody>
          <a:bodyPr>
            <a:normAutofit/>
          </a:bodyPr>
          <a:lstStyle/>
          <a:p>
            <a:r>
              <a:rPr lang="en-US" sz="2800" dirty="0"/>
              <a:t>Messaging  -Who They Are</a:t>
            </a:r>
          </a:p>
        </p:txBody>
      </p:sp>
      <p:sp>
        <p:nvSpPr>
          <p:cNvPr id="3" name="Slide Number Placeholder 2">
            <a:extLst>
              <a:ext uri="{FF2B5EF4-FFF2-40B4-BE49-F238E27FC236}">
                <a16:creationId xmlns:a16="http://schemas.microsoft.com/office/drawing/2014/main" id="{F3068BA2-0375-4FD8-85F0-02609F3A52E0}"/>
              </a:ext>
            </a:extLst>
          </p:cNvPr>
          <p:cNvSpPr>
            <a:spLocks noGrp="1"/>
          </p:cNvSpPr>
          <p:nvPr>
            <p:ph type="sldNum" sz="quarter" idx="12"/>
          </p:nvPr>
        </p:nvSpPr>
        <p:spPr/>
        <p:txBody>
          <a:bodyPr/>
          <a:lstStyle/>
          <a:p>
            <a:fld id="{201A55B1-A142-4705-B2D4-CE7F8029E9EB}" type="slidenum">
              <a:rPr lang="en-US" smtClean="0"/>
              <a:t>81</a:t>
            </a:fld>
            <a:endParaRPr lang="en-US"/>
          </a:p>
        </p:txBody>
      </p:sp>
      <p:sp>
        <p:nvSpPr>
          <p:cNvPr id="4" name="TextBox 3">
            <a:extLst>
              <a:ext uri="{FF2B5EF4-FFF2-40B4-BE49-F238E27FC236}">
                <a16:creationId xmlns:a16="http://schemas.microsoft.com/office/drawing/2014/main" id="{52672AD9-8BE6-4F63-9944-69FF28082D95}"/>
              </a:ext>
            </a:extLst>
          </p:cNvPr>
          <p:cNvSpPr txBox="1"/>
          <p:nvPr/>
        </p:nvSpPr>
        <p:spPr>
          <a:xfrm>
            <a:off x="1583702" y="2262432"/>
            <a:ext cx="8955464" cy="1477328"/>
          </a:xfrm>
          <a:prstGeom prst="rect">
            <a:avLst/>
          </a:prstGeom>
          <a:noFill/>
        </p:spPr>
        <p:txBody>
          <a:bodyPr wrap="square" rtlCol="0">
            <a:spAutoFit/>
          </a:bodyPr>
          <a:lstStyle/>
          <a:p>
            <a:r>
              <a:rPr lang="en-US" b="1" dirty="0"/>
              <a:t>21-49 View themselves as; </a:t>
            </a:r>
          </a:p>
          <a:p>
            <a:endParaRPr lang="en-US" dirty="0"/>
          </a:p>
          <a:p>
            <a:pPr marL="285750" indent="-285750">
              <a:buFont typeface="Wingdings" panose="05000000000000000000" pitchFamily="2" charset="2"/>
              <a:buChar char="Ø"/>
            </a:pPr>
            <a:r>
              <a:rPr lang="en-US" dirty="0"/>
              <a:t>Adventurous</a:t>
            </a:r>
          </a:p>
          <a:p>
            <a:pPr marL="285750" indent="-285750">
              <a:buFont typeface="Wingdings" panose="05000000000000000000" pitchFamily="2" charset="2"/>
              <a:buChar char="Ø"/>
            </a:pPr>
            <a:r>
              <a:rPr lang="en-US" dirty="0"/>
              <a:t>Affectionate, Passionate, Loving, Romantic</a:t>
            </a:r>
          </a:p>
          <a:p>
            <a:pPr marL="285750" indent="-285750">
              <a:buFont typeface="Wingdings" panose="05000000000000000000" pitchFamily="2" charset="2"/>
              <a:buChar char="Ø"/>
            </a:pPr>
            <a:r>
              <a:rPr lang="en-US" dirty="0"/>
              <a:t>Intelligent, Smart, Bright, Well Informed</a:t>
            </a:r>
          </a:p>
        </p:txBody>
      </p:sp>
      <p:sp>
        <p:nvSpPr>
          <p:cNvPr id="6" name="Title 1">
            <a:extLst>
              <a:ext uri="{FF2B5EF4-FFF2-40B4-BE49-F238E27FC236}">
                <a16:creationId xmlns:a16="http://schemas.microsoft.com/office/drawing/2014/main" id="{7E9036DC-8445-42DB-B824-F2019B516214}"/>
              </a:ext>
            </a:extLst>
          </p:cNvPr>
          <p:cNvSpPr txBox="1">
            <a:spLocks/>
          </p:cNvSpPr>
          <p:nvPr/>
        </p:nvSpPr>
        <p:spPr>
          <a:xfrm>
            <a:off x="93571" y="1158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2"/>
                </a:solidFill>
              </a:rPr>
              <a:t>Similarities Between Audiences</a:t>
            </a:r>
            <a:endParaRPr lang="en-US" dirty="0"/>
          </a:p>
        </p:txBody>
      </p:sp>
    </p:spTree>
    <p:extLst>
      <p:ext uri="{BB962C8B-B14F-4D97-AF65-F5344CB8AC3E}">
        <p14:creationId xmlns:p14="http://schemas.microsoft.com/office/powerpoint/2010/main" val="615388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586E9-5E1E-437B-8021-82C784FAB4BD}"/>
              </a:ext>
            </a:extLst>
          </p:cNvPr>
          <p:cNvSpPr>
            <a:spLocks noGrp="1"/>
          </p:cNvSpPr>
          <p:nvPr>
            <p:ph type="ctrTitle"/>
          </p:nvPr>
        </p:nvSpPr>
        <p:spPr>
          <a:xfrm>
            <a:off x="1221619" y="1711291"/>
            <a:ext cx="9144000" cy="1114781"/>
          </a:xfrm>
        </p:spPr>
        <p:txBody>
          <a:bodyPr>
            <a:normAutofit/>
          </a:bodyPr>
          <a:lstStyle/>
          <a:p>
            <a:r>
              <a:rPr lang="en-US" sz="4800" b="1" dirty="0">
                <a:solidFill>
                  <a:schemeClr val="accent2"/>
                </a:solidFill>
              </a:rPr>
              <a:t>Beer and Wine Consumers</a:t>
            </a:r>
          </a:p>
        </p:txBody>
      </p:sp>
      <p:sp>
        <p:nvSpPr>
          <p:cNvPr id="4" name="Slide Number Placeholder 3">
            <a:extLst>
              <a:ext uri="{FF2B5EF4-FFF2-40B4-BE49-F238E27FC236}">
                <a16:creationId xmlns:a16="http://schemas.microsoft.com/office/drawing/2014/main" id="{279CD88C-F7EF-4208-88F7-BBCC0FC00C02}"/>
              </a:ext>
            </a:extLst>
          </p:cNvPr>
          <p:cNvSpPr>
            <a:spLocks noGrp="1"/>
          </p:cNvSpPr>
          <p:nvPr>
            <p:ph type="sldNum" sz="quarter" idx="12"/>
          </p:nvPr>
        </p:nvSpPr>
        <p:spPr/>
        <p:txBody>
          <a:bodyPr/>
          <a:lstStyle/>
          <a:p>
            <a:fld id="{201A55B1-A142-4705-B2D4-CE7F8029E9EB}" type="slidenum">
              <a:rPr lang="en-US" smtClean="0"/>
              <a:t>82</a:t>
            </a:fld>
            <a:endParaRPr lang="en-US"/>
          </a:p>
        </p:txBody>
      </p:sp>
      <p:sp>
        <p:nvSpPr>
          <p:cNvPr id="5" name="TextBox 4">
            <a:extLst>
              <a:ext uri="{FF2B5EF4-FFF2-40B4-BE49-F238E27FC236}">
                <a16:creationId xmlns:a16="http://schemas.microsoft.com/office/drawing/2014/main" id="{776B4C0F-28A8-4258-9D01-B1BCE65432CA}"/>
              </a:ext>
            </a:extLst>
          </p:cNvPr>
          <p:cNvSpPr txBox="1"/>
          <p:nvPr/>
        </p:nvSpPr>
        <p:spPr>
          <a:xfrm>
            <a:off x="2015577" y="3054880"/>
            <a:ext cx="7703458" cy="923330"/>
          </a:xfrm>
          <a:prstGeom prst="rect">
            <a:avLst/>
          </a:prstGeom>
          <a:noFill/>
        </p:spPr>
        <p:txBody>
          <a:bodyPr wrap="square" rtlCol="0">
            <a:spAutoFit/>
          </a:bodyPr>
          <a:lstStyle/>
          <a:p>
            <a:pPr algn="ctr"/>
            <a:r>
              <a:rPr lang="en-US" dirty="0"/>
              <a:t>We repeated our methodology steps 1 &amp; 2 for both Beer and Wine Drinkers in Virginia.  We found that in almost all areas there were significant similarities and not enough variances to quantify a statistical difference.  </a:t>
            </a:r>
          </a:p>
        </p:txBody>
      </p:sp>
    </p:spTree>
    <p:extLst>
      <p:ext uri="{BB962C8B-B14F-4D97-AF65-F5344CB8AC3E}">
        <p14:creationId xmlns:p14="http://schemas.microsoft.com/office/powerpoint/2010/main" val="29135228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9CD88C-F7EF-4208-88F7-BBCC0FC00C02}"/>
              </a:ext>
            </a:extLst>
          </p:cNvPr>
          <p:cNvSpPr>
            <a:spLocks noGrp="1"/>
          </p:cNvSpPr>
          <p:nvPr>
            <p:ph type="sldNum" sz="quarter" idx="12"/>
          </p:nvPr>
        </p:nvSpPr>
        <p:spPr/>
        <p:txBody>
          <a:bodyPr/>
          <a:lstStyle/>
          <a:p>
            <a:fld id="{201A55B1-A142-4705-B2D4-CE7F8029E9EB}" type="slidenum">
              <a:rPr lang="en-US" smtClean="0"/>
              <a:t>83</a:t>
            </a:fld>
            <a:endParaRPr lang="en-US"/>
          </a:p>
        </p:txBody>
      </p:sp>
      <p:sp>
        <p:nvSpPr>
          <p:cNvPr id="5" name="TextBox 4">
            <a:extLst>
              <a:ext uri="{FF2B5EF4-FFF2-40B4-BE49-F238E27FC236}">
                <a16:creationId xmlns:a16="http://schemas.microsoft.com/office/drawing/2014/main" id="{776B4C0F-28A8-4258-9D01-B1BCE65432CA}"/>
              </a:ext>
            </a:extLst>
          </p:cNvPr>
          <p:cNvSpPr txBox="1"/>
          <p:nvPr/>
        </p:nvSpPr>
        <p:spPr>
          <a:xfrm>
            <a:off x="-511614" y="720636"/>
            <a:ext cx="6059606" cy="369332"/>
          </a:xfrm>
          <a:prstGeom prst="rect">
            <a:avLst/>
          </a:prstGeom>
          <a:noFill/>
        </p:spPr>
        <p:txBody>
          <a:bodyPr wrap="square" rtlCol="0">
            <a:spAutoFit/>
          </a:bodyPr>
          <a:lstStyle/>
          <a:p>
            <a:pPr algn="ctr"/>
            <a:r>
              <a:rPr lang="en-US" dirty="0"/>
              <a:t>There is a slight skew in gender and age.</a:t>
            </a:r>
          </a:p>
        </p:txBody>
      </p:sp>
      <p:pic>
        <p:nvPicPr>
          <p:cNvPr id="6" name="Picture 5">
            <a:extLst>
              <a:ext uri="{FF2B5EF4-FFF2-40B4-BE49-F238E27FC236}">
                <a16:creationId xmlns:a16="http://schemas.microsoft.com/office/drawing/2014/main" id="{45B498CC-98A6-4E89-9A7E-F0C5C3F5BE28}"/>
              </a:ext>
            </a:extLst>
          </p:cNvPr>
          <p:cNvPicPr>
            <a:picLocks noChangeAspect="1"/>
          </p:cNvPicPr>
          <p:nvPr/>
        </p:nvPicPr>
        <p:blipFill>
          <a:blip r:embed="rId2"/>
          <a:stretch>
            <a:fillRect/>
          </a:stretch>
        </p:blipFill>
        <p:spPr>
          <a:xfrm>
            <a:off x="1109492" y="1724759"/>
            <a:ext cx="2817394" cy="1957049"/>
          </a:xfrm>
          <a:prstGeom prst="rect">
            <a:avLst/>
          </a:prstGeom>
        </p:spPr>
      </p:pic>
      <p:pic>
        <p:nvPicPr>
          <p:cNvPr id="7" name="Picture 6">
            <a:extLst>
              <a:ext uri="{FF2B5EF4-FFF2-40B4-BE49-F238E27FC236}">
                <a16:creationId xmlns:a16="http://schemas.microsoft.com/office/drawing/2014/main" id="{B59EA525-82E2-44AF-ADA4-D143D4AC6466}"/>
              </a:ext>
            </a:extLst>
          </p:cNvPr>
          <p:cNvPicPr>
            <a:picLocks noChangeAspect="1"/>
          </p:cNvPicPr>
          <p:nvPr/>
        </p:nvPicPr>
        <p:blipFill>
          <a:blip r:embed="rId3"/>
          <a:stretch>
            <a:fillRect/>
          </a:stretch>
        </p:blipFill>
        <p:spPr>
          <a:xfrm>
            <a:off x="7102991" y="1724759"/>
            <a:ext cx="2738086" cy="2130766"/>
          </a:xfrm>
          <a:prstGeom prst="rect">
            <a:avLst/>
          </a:prstGeom>
        </p:spPr>
      </p:pic>
      <p:sp>
        <p:nvSpPr>
          <p:cNvPr id="8" name="TextBox 7">
            <a:extLst>
              <a:ext uri="{FF2B5EF4-FFF2-40B4-BE49-F238E27FC236}">
                <a16:creationId xmlns:a16="http://schemas.microsoft.com/office/drawing/2014/main" id="{0CE59893-224E-4BB8-9118-94AAFB996D5C}"/>
              </a:ext>
            </a:extLst>
          </p:cNvPr>
          <p:cNvSpPr txBox="1"/>
          <p:nvPr/>
        </p:nvSpPr>
        <p:spPr>
          <a:xfrm>
            <a:off x="1847720" y="1305244"/>
            <a:ext cx="1706251" cy="369332"/>
          </a:xfrm>
          <a:prstGeom prst="rect">
            <a:avLst/>
          </a:prstGeom>
          <a:noFill/>
        </p:spPr>
        <p:txBody>
          <a:bodyPr wrap="square" rtlCol="0">
            <a:spAutoFit/>
          </a:bodyPr>
          <a:lstStyle/>
          <a:p>
            <a:r>
              <a:rPr lang="en-US" b="1" dirty="0"/>
              <a:t>Wine Drinkers</a:t>
            </a:r>
          </a:p>
        </p:txBody>
      </p:sp>
      <p:sp>
        <p:nvSpPr>
          <p:cNvPr id="9" name="TextBox 8">
            <a:extLst>
              <a:ext uri="{FF2B5EF4-FFF2-40B4-BE49-F238E27FC236}">
                <a16:creationId xmlns:a16="http://schemas.microsoft.com/office/drawing/2014/main" id="{32FCF746-7085-4039-A49F-1900B41285A4}"/>
              </a:ext>
            </a:extLst>
          </p:cNvPr>
          <p:cNvSpPr txBox="1"/>
          <p:nvPr/>
        </p:nvSpPr>
        <p:spPr>
          <a:xfrm>
            <a:off x="7689819" y="1305244"/>
            <a:ext cx="1706251" cy="369332"/>
          </a:xfrm>
          <a:prstGeom prst="rect">
            <a:avLst/>
          </a:prstGeom>
          <a:noFill/>
        </p:spPr>
        <p:txBody>
          <a:bodyPr wrap="square" rtlCol="0">
            <a:spAutoFit/>
          </a:bodyPr>
          <a:lstStyle/>
          <a:p>
            <a:r>
              <a:rPr lang="en-US" b="1" dirty="0"/>
              <a:t>Beer Drinkers</a:t>
            </a:r>
          </a:p>
        </p:txBody>
      </p:sp>
      <p:sp>
        <p:nvSpPr>
          <p:cNvPr id="11" name="Title 1">
            <a:extLst>
              <a:ext uri="{FF2B5EF4-FFF2-40B4-BE49-F238E27FC236}">
                <a16:creationId xmlns:a16="http://schemas.microsoft.com/office/drawing/2014/main" id="{F0B5ECD8-EDBB-4262-A7EB-B9325AAEDB64}"/>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Beer/Wine Comparison</a:t>
            </a:r>
          </a:p>
        </p:txBody>
      </p:sp>
      <p:pic>
        <p:nvPicPr>
          <p:cNvPr id="10" name="Picture 9">
            <a:extLst>
              <a:ext uri="{FF2B5EF4-FFF2-40B4-BE49-F238E27FC236}">
                <a16:creationId xmlns:a16="http://schemas.microsoft.com/office/drawing/2014/main" id="{4333395D-F800-4A09-9565-ECB37D31EB53}"/>
              </a:ext>
            </a:extLst>
          </p:cNvPr>
          <p:cNvPicPr>
            <a:picLocks noChangeAspect="1"/>
          </p:cNvPicPr>
          <p:nvPr/>
        </p:nvPicPr>
        <p:blipFill>
          <a:blip r:embed="rId4"/>
          <a:stretch>
            <a:fillRect/>
          </a:stretch>
        </p:blipFill>
        <p:spPr>
          <a:xfrm>
            <a:off x="836825" y="3855525"/>
            <a:ext cx="3728040" cy="2273695"/>
          </a:xfrm>
          <a:prstGeom prst="rect">
            <a:avLst/>
          </a:prstGeom>
        </p:spPr>
      </p:pic>
      <p:pic>
        <p:nvPicPr>
          <p:cNvPr id="12" name="Picture 11">
            <a:extLst>
              <a:ext uri="{FF2B5EF4-FFF2-40B4-BE49-F238E27FC236}">
                <a16:creationId xmlns:a16="http://schemas.microsoft.com/office/drawing/2014/main" id="{040F2D4A-C8F8-4F00-B470-541EB41FB494}"/>
              </a:ext>
            </a:extLst>
          </p:cNvPr>
          <p:cNvPicPr>
            <a:picLocks noChangeAspect="1"/>
          </p:cNvPicPr>
          <p:nvPr/>
        </p:nvPicPr>
        <p:blipFill>
          <a:blip r:embed="rId5"/>
          <a:stretch>
            <a:fillRect/>
          </a:stretch>
        </p:blipFill>
        <p:spPr>
          <a:xfrm>
            <a:off x="6696591" y="4030379"/>
            <a:ext cx="3550885" cy="2151116"/>
          </a:xfrm>
          <a:prstGeom prst="rect">
            <a:avLst/>
          </a:prstGeom>
        </p:spPr>
      </p:pic>
    </p:spTree>
    <p:extLst>
      <p:ext uri="{BB962C8B-B14F-4D97-AF65-F5344CB8AC3E}">
        <p14:creationId xmlns:p14="http://schemas.microsoft.com/office/powerpoint/2010/main" val="17395167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068BA2-0375-4FD8-85F0-02609F3A52E0}"/>
              </a:ext>
            </a:extLst>
          </p:cNvPr>
          <p:cNvSpPr>
            <a:spLocks noGrp="1"/>
          </p:cNvSpPr>
          <p:nvPr>
            <p:ph type="sldNum" sz="quarter" idx="12"/>
          </p:nvPr>
        </p:nvSpPr>
        <p:spPr/>
        <p:txBody>
          <a:bodyPr/>
          <a:lstStyle/>
          <a:p>
            <a:fld id="{201A55B1-A142-4705-B2D4-CE7F8029E9EB}" type="slidenum">
              <a:rPr lang="en-US" smtClean="0"/>
              <a:t>84</a:t>
            </a:fld>
            <a:endParaRPr lang="en-US"/>
          </a:p>
        </p:txBody>
      </p:sp>
      <p:sp>
        <p:nvSpPr>
          <p:cNvPr id="5" name="Title 1">
            <a:extLst>
              <a:ext uri="{FF2B5EF4-FFF2-40B4-BE49-F238E27FC236}">
                <a16:creationId xmlns:a16="http://schemas.microsoft.com/office/drawing/2014/main" id="{E445CBC2-2A11-4B53-A217-927B563DA2F7}"/>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Conclusions</a:t>
            </a:r>
          </a:p>
        </p:txBody>
      </p:sp>
      <p:sp>
        <p:nvSpPr>
          <p:cNvPr id="4" name="TextBox 3">
            <a:extLst>
              <a:ext uri="{FF2B5EF4-FFF2-40B4-BE49-F238E27FC236}">
                <a16:creationId xmlns:a16="http://schemas.microsoft.com/office/drawing/2014/main" id="{1EB84BA2-4D45-4F37-853C-4EC9DC75F770}"/>
              </a:ext>
            </a:extLst>
          </p:cNvPr>
          <p:cNvSpPr txBox="1"/>
          <p:nvPr/>
        </p:nvSpPr>
        <p:spPr>
          <a:xfrm>
            <a:off x="857839" y="1329179"/>
            <a:ext cx="8776355" cy="32778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All audiences are heavy mobile users</a:t>
            </a:r>
          </a:p>
          <a:p>
            <a:pPr marL="285750" indent="-285750">
              <a:lnSpc>
                <a:spcPct val="150000"/>
              </a:lnSpc>
              <a:buFont typeface="Wingdings" panose="05000000000000000000" pitchFamily="2" charset="2"/>
              <a:buChar char="Ø"/>
            </a:pPr>
            <a:r>
              <a:rPr lang="en-US" dirty="0"/>
              <a:t>Older audiences are much more tech savvy then most people think</a:t>
            </a:r>
          </a:p>
          <a:p>
            <a:pPr marL="285750" indent="-285750">
              <a:lnSpc>
                <a:spcPct val="150000"/>
              </a:lnSpc>
              <a:buFont typeface="Wingdings" panose="05000000000000000000" pitchFamily="2" charset="2"/>
              <a:buChar char="Ø"/>
            </a:pPr>
            <a:r>
              <a:rPr lang="en-US" dirty="0"/>
              <a:t>Their primary social media channel is Facebook with YouTube in a close second</a:t>
            </a:r>
          </a:p>
          <a:p>
            <a:pPr marL="285750" indent="-285750">
              <a:lnSpc>
                <a:spcPct val="150000"/>
              </a:lnSpc>
              <a:buFont typeface="Wingdings" panose="05000000000000000000" pitchFamily="2" charset="2"/>
              <a:buChar char="Ø"/>
            </a:pPr>
            <a:r>
              <a:rPr lang="en-US" dirty="0"/>
              <a:t>All audiences are multi device users</a:t>
            </a:r>
          </a:p>
          <a:p>
            <a:pPr>
              <a:lnSpc>
                <a:spcPct val="150000"/>
              </a:lnSpc>
            </a:pPr>
            <a:endParaRPr lang="en-US" dirty="0"/>
          </a:p>
          <a:p>
            <a:pPr marL="285750" indent="-285750">
              <a:lnSpc>
                <a:spcPct val="150000"/>
              </a:lnSpc>
              <a:buFont typeface="Wingdings" panose="05000000000000000000" pitchFamily="2" charset="2"/>
              <a:buChar char="Ø"/>
            </a:pPr>
            <a:r>
              <a:rPr lang="en-US" b="1" dirty="0"/>
              <a:t>Messaging to these audiences will be very different</a:t>
            </a:r>
          </a:p>
          <a:p>
            <a:pPr marL="285750" indent="-285750">
              <a:lnSpc>
                <a:spcPct val="150000"/>
              </a:lnSpc>
              <a:buFont typeface="Wingdings" panose="05000000000000000000" pitchFamily="2" charset="2"/>
              <a:buChar char="Ø"/>
            </a:pPr>
            <a:r>
              <a:rPr lang="en-US" b="1" dirty="0"/>
              <a:t>A multi channel strategy is imperative</a:t>
            </a:r>
          </a:p>
          <a:p>
            <a:pPr marL="285750" indent="-285750">
              <a:buFont typeface="Wingdings" panose="05000000000000000000" pitchFamily="2" charset="2"/>
              <a:buChar char="Ø"/>
            </a:pPr>
            <a:endParaRPr lang="en-US" b="1" dirty="0"/>
          </a:p>
        </p:txBody>
      </p:sp>
    </p:spTree>
    <p:extLst>
      <p:ext uri="{BB962C8B-B14F-4D97-AF65-F5344CB8AC3E}">
        <p14:creationId xmlns:p14="http://schemas.microsoft.com/office/powerpoint/2010/main" val="250390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13A36F-C4E6-4D0F-9A81-DEF527B6B527}"/>
              </a:ext>
            </a:extLst>
          </p:cNvPr>
          <p:cNvSpPr>
            <a:spLocks noGrp="1"/>
          </p:cNvSpPr>
          <p:nvPr>
            <p:ph type="sldNum" sz="quarter" idx="12"/>
          </p:nvPr>
        </p:nvSpPr>
        <p:spPr/>
        <p:txBody>
          <a:bodyPr/>
          <a:lstStyle/>
          <a:p>
            <a:fld id="{201A55B1-A142-4705-B2D4-CE7F8029E9EB}" type="slidenum">
              <a:rPr lang="en-US" smtClean="0"/>
              <a:t>9</a:t>
            </a:fld>
            <a:endParaRPr lang="en-US"/>
          </a:p>
        </p:txBody>
      </p:sp>
      <p:graphicFrame>
        <p:nvGraphicFramePr>
          <p:cNvPr id="8" name="Diagram 7">
            <a:extLst>
              <a:ext uri="{FF2B5EF4-FFF2-40B4-BE49-F238E27FC236}">
                <a16:creationId xmlns:a16="http://schemas.microsoft.com/office/drawing/2014/main" id="{E883927D-13D0-4869-A3C9-DDF9D018E884}"/>
              </a:ext>
            </a:extLst>
          </p:cNvPr>
          <p:cNvGraphicFramePr/>
          <p:nvPr>
            <p:extLst>
              <p:ext uri="{D42A27DB-BD31-4B8C-83A1-F6EECF244321}">
                <p14:modId xmlns:p14="http://schemas.microsoft.com/office/powerpoint/2010/main" val="3503058298"/>
              </p:ext>
            </p:extLst>
          </p:nvPr>
        </p:nvGraphicFramePr>
        <p:xfrm>
          <a:off x="1553949" y="1193975"/>
          <a:ext cx="8374418" cy="3913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0D131426-A3AC-4290-BBA8-9CFBE21578AD}"/>
              </a:ext>
            </a:extLst>
          </p:cNvPr>
          <p:cNvSpPr txBox="1">
            <a:spLocks/>
          </p:cNvSpPr>
          <p:nvPr/>
        </p:nvSpPr>
        <p:spPr>
          <a:xfrm>
            <a:off x="507459" y="124446"/>
            <a:ext cx="10515600" cy="6440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accent2"/>
                </a:solidFill>
              </a:rPr>
              <a:t>Methodology – Step 3</a:t>
            </a:r>
          </a:p>
        </p:txBody>
      </p:sp>
    </p:spTree>
    <p:extLst>
      <p:ext uri="{BB962C8B-B14F-4D97-AF65-F5344CB8AC3E}">
        <p14:creationId xmlns:p14="http://schemas.microsoft.com/office/powerpoint/2010/main" val="3531054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2173</TotalTime>
  <Words>5986</Words>
  <Application>Microsoft Office PowerPoint</Application>
  <PresentationFormat>Widescreen</PresentationFormat>
  <Paragraphs>967</Paragraphs>
  <Slides>84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Calibri Light</vt:lpstr>
      <vt:lpstr>Wingdings</vt:lpstr>
      <vt:lpstr>Office Theme</vt:lpstr>
      <vt:lpstr>Audience Segmentation Research Retail Customers  Internal Team Review August 2, 2017</vt:lpstr>
      <vt:lpstr>Research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Adults/30-39 28.8% of spirit drinkers </vt:lpstr>
      <vt:lpstr>PowerPoint Presentation</vt:lpstr>
      <vt:lpstr>PowerPoint Presentation</vt:lpstr>
      <vt:lpstr>Messaging Insights– Who They Are</vt:lpstr>
      <vt:lpstr>Messaging - Priorities &amp; Future</vt:lpstr>
      <vt:lpstr>PowerPoint Presentation</vt:lpstr>
      <vt:lpstr>PowerPoint Presentation</vt:lpstr>
      <vt:lpstr>PowerPoint Presentation</vt:lpstr>
      <vt:lpstr>PowerPoint Presentation</vt:lpstr>
      <vt:lpstr>PowerPoint Presentation</vt:lpstr>
      <vt:lpstr>Social Media</vt:lpstr>
      <vt:lpstr>PowerPoint Presentation</vt:lpstr>
      <vt:lpstr>PowerPoint Presentation</vt:lpstr>
      <vt:lpstr>PowerPoint Presentation</vt:lpstr>
      <vt:lpstr>PowerPoint Presentation</vt:lpstr>
      <vt:lpstr>PowerPoint Presentation</vt:lpstr>
      <vt:lpstr>PowerPoint Presentation</vt:lpstr>
      <vt:lpstr>Adults/21-29 25.3% of spirit drinkers </vt:lpstr>
      <vt:lpstr>PowerPoint Presentation</vt:lpstr>
      <vt:lpstr>PowerPoint Presentation</vt:lpstr>
      <vt:lpstr>Messaging – Who They Are</vt:lpstr>
      <vt:lpstr>Messaging - Priorities &amp; Future</vt:lpstr>
      <vt:lpstr>PowerPoint Presentation</vt:lpstr>
      <vt:lpstr>PowerPoint Presentation</vt:lpstr>
      <vt:lpstr>PowerPoint Presentation</vt:lpstr>
      <vt:lpstr>PowerPoint Presentation</vt:lpstr>
      <vt:lpstr>PowerPoint Presentation</vt:lpstr>
      <vt:lpstr>Social Media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Findings: 50-64 is your greatest opportunity to:    </vt:lpstr>
      <vt:lpstr>PowerPoint Presentation</vt:lpstr>
      <vt:lpstr>Messaging – Who Are They? </vt:lpstr>
      <vt:lpstr>Messaging – Priorities &amp; Future</vt:lpstr>
      <vt:lpstr>Messaging – What They Love To Do</vt:lpstr>
      <vt:lpstr>PowerPoint Presentation</vt:lpstr>
      <vt:lpstr>Shopping Attitudes </vt:lpstr>
      <vt:lpstr>Brand Loyalty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 Who Are They? </vt:lpstr>
      <vt:lpstr>Messaging – What They Love To Do</vt:lpstr>
      <vt:lpstr>PowerPoint Presentation</vt:lpstr>
      <vt:lpstr>Shopping Attitudes </vt:lpstr>
      <vt:lpstr>Brand Loyalty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Between Audiences</vt:lpstr>
      <vt:lpstr>Similarities Between Audiences</vt:lpstr>
      <vt:lpstr>Technology Segmentation</vt:lpstr>
      <vt:lpstr>Shopping and Brands</vt:lpstr>
      <vt:lpstr>Messaging  - What They Love To Do</vt:lpstr>
      <vt:lpstr>Messaging  - Priorities &amp; Future</vt:lpstr>
      <vt:lpstr>Messaging  -Who They Are</vt:lpstr>
      <vt:lpstr>Beer and Wine Consumers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Taylor Hering</dc:creator>
  <cp:lastModifiedBy>Taylor Hering</cp:lastModifiedBy>
  <cp:revision>111</cp:revision>
  <cp:lastPrinted>2017-08-02T16:55:30Z</cp:lastPrinted>
  <dcterms:created xsi:type="dcterms:W3CDTF">2017-07-27T17:08:33Z</dcterms:created>
  <dcterms:modified xsi:type="dcterms:W3CDTF">2017-08-02T16:55:42Z</dcterms:modified>
</cp:coreProperties>
</file>